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2" r:id="rId9"/>
    <p:sldId id="272" r:id="rId10"/>
    <p:sldId id="270" r:id="rId11"/>
    <p:sldId id="271" r:id="rId12"/>
    <p:sldId id="269" r:id="rId13"/>
    <p:sldId id="268" r:id="rId14"/>
    <p:sldId id="267" r:id="rId15"/>
    <p:sldId id="266" r:id="rId16"/>
    <p:sldId id="275" r:id="rId17"/>
    <p:sldId id="276" r:id="rId18"/>
    <p:sldId id="273" r:id="rId19"/>
    <p:sldId id="274" r:id="rId20"/>
    <p:sldId id="263" r:id="rId21"/>
    <p:sldId id="277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-558" y="-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C90C34-0265-44FB-B76A-2798663CCB8C}" type="datetimeFigureOut">
              <a:rPr lang="ru-RU" smtClean="0"/>
              <a:pPr/>
              <a:t>25.09.2018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5F76CD-8123-4AA5-9078-BA7A333731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364003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F76CD-8123-4AA5-9078-BA7A333731E5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69295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45923" y="3307356"/>
            <a:ext cx="9489573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45923" y="4777380"/>
            <a:ext cx="9489573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40D31-C765-47B7-85F8-BFD1E5CB47A5}" type="datetimeFigureOut">
              <a:rPr lang="ru-RU" smtClean="0"/>
              <a:pPr/>
              <a:t>25.09.2018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F92DF-129E-4E6B-A8A8-9C4FB6D7E5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40D31-C765-47B7-85F8-BFD1E5CB47A5}" type="datetimeFigureOut">
              <a:rPr lang="ru-RU" smtClean="0"/>
              <a:pPr/>
              <a:t>25.09.2018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F92DF-129E-4E6B-A8A8-9C4FB6D7E5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5924" y="3308581"/>
            <a:ext cx="9489571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5924" y="4777381"/>
            <a:ext cx="948957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40D31-C765-47B7-85F8-BFD1E5CB47A5}" type="datetimeFigureOut">
              <a:rPr lang="ru-RU" smtClean="0"/>
              <a:pPr/>
              <a:t>25.09.2018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F92DF-129E-4E6B-A8A8-9C4FB6D7E5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5924" y="675725"/>
            <a:ext cx="949744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45924" y="1809750"/>
            <a:ext cx="4628369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708" y="1809749"/>
            <a:ext cx="4625656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40D31-C765-47B7-85F8-BFD1E5CB47A5}" type="datetimeFigureOut">
              <a:rPr lang="ru-RU" smtClean="0"/>
              <a:pPr/>
              <a:t>25.09.2018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F92DF-129E-4E6B-A8A8-9C4FB6D7E5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7192" y="1812927"/>
            <a:ext cx="419709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5924" y="2389190"/>
            <a:ext cx="4628369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56088" y="1812927"/>
            <a:ext cx="418998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7" y="2389190"/>
            <a:ext cx="462836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40D31-C765-47B7-85F8-BFD1E5CB47A5}" type="datetimeFigureOut">
              <a:rPr lang="ru-RU" smtClean="0"/>
              <a:pPr/>
              <a:t>25.09.2018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F92DF-129E-4E6B-A8A8-9C4FB6D7E5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40D31-C765-47B7-85F8-BFD1E5CB47A5}" type="datetimeFigureOut">
              <a:rPr lang="ru-RU" smtClean="0"/>
              <a:pPr/>
              <a:t>25.09.2018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F92DF-129E-4E6B-A8A8-9C4FB6D7E5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40D31-C765-47B7-85F8-BFD1E5CB47A5}" type="datetimeFigureOut">
              <a:rPr lang="ru-RU" smtClean="0"/>
              <a:pPr/>
              <a:t>25.09.2018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F92DF-129E-4E6B-A8A8-9C4FB6D7E5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5923" y="446088"/>
            <a:ext cx="3547533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6873" y="446088"/>
            <a:ext cx="5706492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5923" y="1631950"/>
            <a:ext cx="3547533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40D31-C765-47B7-85F8-BFD1E5CB47A5}" type="datetimeFigureOut">
              <a:rPr lang="ru-RU" smtClean="0"/>
              <a:pPr/>
              <a:t>25.09.2018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F92DF-129E-4E6B-A8A8-9C4FB6D7E5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5924" y="1387058"/>
            <a:ext cx="4641849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5924" y="2500312"/>
            <a:ext cx="4641849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40D31-C765-47B7-85F8-BFD1E5CB47A5}" type="datetimeFigureOut">
              <a:rPr lang="ru-RU" smtClean="0"/>
              <a:pPr/>
              <a:t>25.09.2018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F92DF-129E-4E6B-A8A8-9C4FB6D7E5E3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7" name="Group 16"/>
          <p:cNvGrpSpPr/>
          <p:nvPr/>
        </p:nvGrpSpPr>
        <p:grpSpPr>
          <a:xfrm>
            <a:off x="6291682" y="993076"/>
            <a:ext cx="2462851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502400" y="1600200"/>
            <a:ext cx="4572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45924" y="1807361"/>
            <a:ext cx="949744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40D31-C765-47B7-85F8-BFD1E5CB47A5}" type="datetimeFigureOut">
              <a:rPr lang="ru-RU" smtClean="0"/>
              <a:pPr/>
              <a:t>25.09.2018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F92DF-129E-4E6B-A8A8-9C4FB6D7E5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79415" y="675723"/>
            <a:ext cx="1963949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45923" y="675724"/>
            <a:ext cx="7290076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40D31-C765-47B7-85F8-BFD1E5CB47A5}" type="datetimeFigureOut">
              <a:rPr lang="ru-RU" smtClean="0"/>
              <a:pPr/>
              <a:t>25.09.2018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F92DF-129E-4E6B-A8A8-9C4FB6D7E5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12" y="-16"/>
            <a:ext cx="12336461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5923" y="675725"/>
            <a:ext cx="9500151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5924" y="1807361"/>
            <a:ext cx="9500149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3125" y="595181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0940D31-C765-47B7-85F8-BFD1E5CB47A5}" type="datetimeFigureOut">
              <a:rPr lang="ru-RU" smtClean="0"/>
              <a:pPr/>
              <a:t>25.09.2018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74594" y="5951811"/>
            <a:ext cx="7008532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3545" y="5951811"/>
            <a:ext cx="81104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F1F92DF-129E-4E6B-A8A8-9C4FB6D7E5E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648" y="1"/>
            <a:ext cx="12096467" cy="726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МОУ   «Щербининская ООШ»</a:t>
            </a: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Проектная  работа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на тему </a:t>
            </a:r>
          </a:p>
          <a:p>
            <a:r>
              <a:rPr lang="ru-RU" sz="28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«</a:t>
            </a:r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Фразеологизмы- языковые самородки»</a:t>
            </a:r>
          </a:p>
          <a:p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Автор: Столбова Александра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обучающаяся 6 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класса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Руководитель: Иванова И.А.,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учитель русского языка и литературы</a:t>
            </a:r>
          </a:p>
          <a:p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ст. Чуприяновка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2018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71565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71600" y="621893"/>
            <a:ext cx="9307902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u="sng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Обоснование </a:t>
            </a:r>
            <a:r>
              <a:rPr lang="ru-RU" sz="4800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выбора темы </a:t>
            </a:r>
            <a:r>
              <a:rPr lang="ru-RU" sz="4800" b="1" u="sng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  <a:r>
              <a:rPr lang="en-US" sz="4800" b="1" u="sng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Я 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выбрала тему 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фразеологизмы потому, 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она интересная, но  мало людей знают  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что-то 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 устойчивых оборотах( фразеологизмах).Этой темой  редко интересуются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48739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2423" y="535293"/>
            <a:ext cx="11286069" cy="403187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endParaRPr lang="ru-RU" sz="3200" b="1" u="sng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u="sng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Объект </a:t>
            </a:r>
            <a:r>
              <a:rPr lang="ru-RU" sz="3200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предмет </a:t>
            </a:r>
            <a:r>
              <a:rPr lang="ru-RU" sz="3200" b="1" u="sng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проекта, цели </a:t>
            </a:r>
            <a:r>
              <a:rPr lang="ru-RU" sz="3200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3200" b="1" u="sng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endParaRPr lang="en-US" sz="3200" b="1" u="sng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b="1" u="sng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u="sng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Объект</a:t>
            </a:r>
            <a:r>
              <a:rPr lang="en-US" sz="3200" u="sng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фразеологизмы</a:t>
            </a:r>
            <a:endParaRPr lang="en-US" sz="3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u="sng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en-US" sz="3200" b="1" u="sng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3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узнать, </a:t>
            </a: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 такое фразеологизмы, научиться их </a:t>
            </a:r>
          </a:p>
          <a:p>
            <a:pPr algn="ctr"/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определять в текстах , а также  использовать их  в своей речи для ее обогащения.</a:t>
            </a:r>
            <a:endParaRPr lang="en-US" sz="3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dirty="0"/>
          </a:p>
        </p:txBody>
      </p:sp>
    </p:spTree>
    <p:extLst>
      <p:ext uri="{BB962C8B-B14F-4D97-AF65-F5344CB8AC3E}">
        <p14:creationId xmlns="" xmlns:p14="http://schemas.microsoft.com/office/powerpoint/2010/main" val="2735555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2562" y="206457"/>
            <a:ext cx="11919438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ходе выполнения работы я 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воспользовалась</a:t>
            </a:r>
            <a:endParaRPr lang="ru-RU" sz="4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различными 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методами: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4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685800">
              <a:buFont typeface="Wingdings" panose="05000000000000000000" pitchFamily="2" charset="2"/>
              <a:buChar char="v"/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провела 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опрос учеников нашей школы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685800" indent="-685800">
              <a:buFont typeface="Wingdings" panose="05000000000000000000" pitchFamily="2" charset="2"/>
              <a:buChar char="v"/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изучила 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систематизировала 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литературные </a:t>
            </a:r>
            <a:endParaRPr lang="ru-RU" sz="4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источники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4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685800">
              <a:buFont typeface="Wingdings" panose="05000000000000000000" pitchFamily="2" charset="2"/>
              <a:buChar char="v"/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поработала 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ресурсами Интернета.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08226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8823" y="502654"/>
            <a:ext cx="1057246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4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План моего </a:t>
            </a:r>
            <a:r>
              <a:rPr lang="ru-RU" sz="4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проекта </a:t>
            </a:r>
            <a:r>
              <a:rPr lang="ru-RU" sz="4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следующий</a:t>
            </a:r>
            <a:r>
              <a:rPr lang="ru-RU" sz="4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>
              <a:spcAft>
                <a:spcPts val="0"/>
              </a:spcAft>
            </a:pPr>
            <a:r>
              <a:rPr lang="ru-RU" sz="4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1.Анализ анкеты</a:t>
            </a:r>
            <a:r>
              <a:rPr lang="en-US" sz="4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ru-RU" sz="40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4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2.Основная часть</a:t>
            </a:r>
            <a:r>
              <a:rPr lang="en-US" sz="4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ru-RU" sz="40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4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3.Вывод</a:t>
            </a:r>
            <a:r>
              <a:rPr lang="en-US" sz="4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40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86632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57349" y="313899"/>
            <a:ext cx="37430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анкеты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096205395"/>
              </p:ext>
            </p:extLst>
          </p:nvPr>
        </p:nvGraphicFramePr>
        <p:xfrm>
          <a:off x="136477" y="1156395"/>
          <a:ext cx="11873555" cy="5440504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3070748"/>
                <a:gridCol w="3002507"/>
                <a:gridCol w="2715905"/>
                <a:gridCol w="3084395"/>
              </a:tblGrid>
              <a:tr h="1491271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Что</a:t>
                      </a:r>
                      <a:r>
                        <a:rPr lang="ru-RU" sz="2400" b="1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такое фразеологизмы</a:t>
                      </a:r>
                      <a:r>
                        <a:rPr lang="en-US" sz="2400" b="1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?</a:t>
                      </a:r>
                      <a:endParaRPr lang="ru-RU" sz="2400" b="1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Знают</a:t>
                      </a:r>
                      <a:r>
                        <a:rPr lang="en-US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</a:t>
                      </a:r>
                      <a:r>
                        <a:rPr lang="ru-RU" sz="24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знают</a:t>
                      </a:r>
                      <a:r>
                        <a:rPr lang="en-US" sz="24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Затрудняются</a:t>
                      </a:r>
                      <a:r>
                        <a:rPr lang="ru-RU" sz="24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ответить</a:t>
                      </a:r>
                      <a:r>
                        <a:rPr lang="en-US" sz="24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466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r>
                        <a:rPr lang="en-US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r>
                        <a:rPr lang="ru-RU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человека</a:t>
                      </a:r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r>
                        <a:rPr lang="ru-RU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человека </a:t>
                      </a:r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29113">
                <a:tc rowSpan="2"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Проценты</a:t>
                      </a:r>
                      <a:r>
                        <a:rPr lang="en-US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60%</a:t>
                      </a:r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20%</a:t>
                      </a:r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20%</a:t>
                      </a:r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734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053655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182880"/>
            <a:ext cx="10790264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 анализа анкеты я выяснила: </a:t>
            </a:r>
          </a:p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ольшая часть учеников знает, что такое</a:t>
            </a:r>
          </a:p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фразеологизмы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третья часть респондентов- не знает, 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затруднилась с ответом – 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оже третья часть </a:t>
            </a: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опрашиваемых.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children_014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77242" y="3249636"/>
            <a:ext cx="5791201" cy="343331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11584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45659"/>
            <a:ext cx="12192000" cy="9510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часть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4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происхождения фразеологизмов</a:t>
            </a:r>
            <a:r>
              <a:rPr lang="en-US" sz="3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Фразеологизмы существуют на протяжении всей истории языка. Уже с конца </a:t>
            </a:r>
            <a:r>
              <a:rPr lang="ru-RU" sz="3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 века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они объяснялись в специальных сборниках и толковых словарях под различными названиями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3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крылатые выражения, афоризмы,</a:t>
            </a:r>
          </a:p>
          <a:p>
            <a:r>
              <a:rPr lang="ru-RU" sz="3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идиомы, пословицы и поговорки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Ещё М. В. Ломоносов, </a:t>
            </a: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составляя план словаря русского литературного языка,</a:t>
            </a: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указывал, что в него должны войти обороты и выражения.</a:t>
            </a: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2737301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"/>
            <a:ext cx="12192000" cy="12711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Основную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 употребляющихся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настоящее время</a:t>
            </a: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фразеологических оборотов составляют устойчивые </a:t>
            </a: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сочетания слов </a:t>
            </a:r>
            <a:r>
              <a:rPr lang="ru-RU" sz="3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исконно-русского происхождения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Они </a:t>
            </a: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возникли в русском языке или унаследованы из более</a:t>
            </a: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древнего языка.</a:t>
            </a: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Русская фразеология- народная смекалка и мудрость.</a:t>
            </a: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Живут в русских фразеологизмах бойкий российский </a:t>
            </a: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ум, фантазия, трудовой и житейский опыт. По мнению</a:t>
            </a: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И.Буслаева, фразеологизмы- это своеобразные микро </a:t>
            </a: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миры, содержащие в себе нравственный закон и здравый </a:t>
            </a: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смысл, выражения в кратком изречении, которые завещали</a:t>
            </a: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предки в руководство потомкам. </a:t>
            </a:r>
          </a:p>
          <a:p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2737301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45659"/>
            <a:ext cx="12192000" cy="7663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фразеологизмы</a:t>
            </a:r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endParaRPr lang="en-US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Фразеологизмы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это несвободные,                       </a:t>
            </a:r>
          </a:p>
          <a:p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устойчивые сочетания слов. В них нельзя заменить одно слово другим. Фразеологизмы придают языку яркую эмоциональную окраску. Фразеологизмы изучает наука фразеология.</a:t>
            </a:r>
            <a:endParaRPr lang="en-US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2737301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45659"/>
            <a:ext cx="12192000" cy="683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 фразеологизмов</a:t>
            </a:r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5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Душа в пятки ушла – стало страшно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Задеть за живое – заставить переживать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Водить за нос – обманывать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Души не чаять – сильно любить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Брать на буксир – передавать свой опыт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Душа в душу – дружно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endParaRPr lang="en-US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2737301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45659"/>
            <a:ext cx="12192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Фразеологизмы про собак</a:t>
            </a:r>
            <a:endParaRPr lang="en-US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4" name="Рисунок 3" descr="zXKPUPzo6s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09985" y="1083211"/>
            <a:ext cx="6350000" cy="559894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37301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45659"/>
            <a:ext cx="121920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Собаку съел – человек, опытный в каком-либо деле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Собак вешать – обвинять кого-либо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собак нарезанных – очень много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endParaRPr lang="en-US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3" name="Рисунок 2" descr="UsWDyZa9nY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32185" y="3362178"/>
            <a:ext cx="5683347" cy="349582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37301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53550" y="245659"/>
            <a:ext cx="95660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Фразеологизмы про кошек</a:t>
            </a:r>
            <a:endParaRPr lang="en-US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B-4EIyJ0Bq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36763" y="1139483"/>
            <a:ext cx="7202659" cy="513470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37301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12772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Искать чёрную кошку в тёмной комнате - заниматься бесполезным делом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кошка с собакой - постоянно ссориться, жить не в согласии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Кот наплакал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мало,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почти ничего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Кошки на душе скребут–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тревожно, тоскливо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Купить кота в мешке – не знать, что купил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3" name="Рисунок 2" descr="19-5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28801" y="4614203"/>
            <a:ext cx="5425440" cy="2243797"/>
          </a:xfrm>
          <a:prstGeom prst="rect">
            <a:avLst/>
          </a:prstGeom>
        </p:spPr>
      </p:pic>
      <p:pic>
        <p:nvPicPr>
          <p:cNvPr id="4" name="Рисунок 3" descr="j7Dmg1rXw4Q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397219" y="3987971"/>
            <a:ext cx="2583766" cy="287002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37301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89562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Фразеологизмы про лошадей </a:t>
            </a:r>
            <a:endParaRPr lang="en-US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3" name="Рисунок 2" descr="thumb2-ff589025ef283e8263b1d0e605b98f4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23448" y="940854"/>
            <a:ext cx="8989695" cy="562172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37301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14003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Тёмная лошадка- человек, о котором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ничего</a:t>
            </a:r>
            <a:endPara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известно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Конь не валялся-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ничего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сделано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Поставить не на ту лошадь- проиграть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Ход конём- решительный поступок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Вкалывать как лошадь- напряжённо работать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Лошадиное здоровье- очень крепкое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Троянский конь- хитрая ловушка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en-US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7" name="Рисунок 6" descr="101657868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48357" y="3961932"/>
            <a:ext cx="3657600" cy="267614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37301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89562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Фразеологизмы про птиц</a:t>
            </a:r>
            <a:endParaRPr lang="en-US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3" name="Рисунок 2" descr="Bird-Mobile-Wallpaper-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91174" y="1041009"/>
            <a:ext cx="9040837" cy="508547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37301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137576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Считать ворон- быть рассеянным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4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курица лапой- не аккуратно, грязно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Журавль в небе- нечто невозможное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Ухватить синицу за хвост- поймать удачу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Расправить крылья- жить радостно, от души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Глухой как тетерев- 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ничего 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слышать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с гуся вода- безразлично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endParaRPr lang="en-US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3" name="Рисунок 2" descr="_origina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26941" y="4677508"/>
            <a:ext cx="4525108" cy="2180492"/>
          </a:xfrm>
          <a:prstGeom prst="rect">
            <a:avLst/>
          </a:prstGeom>
        </p:spPr>
      </p:pic>
      <p:pic>
        <p:nvPicPr>
          <p:cNvPr id="4" name="Рисунок 3" descr="_original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88518" y="4053645"/>
            <a:ext cx="4206533" cy="2804355"/>
          </a:xfrm>
          <a:prstGeom prst="rect">
            <a:avLst/>
          </a:prstGeom>
        </p:spPr>
      </p:pic>
      <p:pic>
        <p:nvPicPr>
          <p:cNvPr id="5" name="Рисунок 4" descr="269669-72859-50884738-m750x740-uc88d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846638" y="0"/>
            <a:ext cx="2345361" cy="189913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37301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05302" y="499114"/>
            <a:ext cx="10790831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u="sng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Вывод.</a:t>
            </a:r>
            <a:r>
              <a:rPr lang="ru-RU" sz="4400" b="1" dirty="0"/>
              <a:t> 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считаю, что 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этот проект может быть многим полезен. Он  может пригодиться для будущей учебы и работы, а также для интеллектуального развития любого человека.</a:t>
            </a:r>
          </a:p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считаю 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свой 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актуальным. Мой проект можно использовать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всех уроках (особенно  на уроках русского языка и литературы) и в обычной жизни.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5743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05302" y="485047"/>
            <a:ext cx="1079083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6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</a:p>
        </p:txBody>
      </p:sp>
      <p:pic>
        <p:nvPicPr>
          <p:cNvPr id="3" name="Рисунок 2" descr="cDtIA2GmJd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3046" y="1406769"/>
            <a:ext cx="11099409" cy="504326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26643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pring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TM02455596[[fn=Весна]]</Template>
  <TotalTime>396</TotalTime>
  <Words>635</Words>
  <Application>Microsoft Office PowerPoint</Application>
  <PresentationFormat>Произвольный</PresentationFormat>
  <Paragraphs>200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Spring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Valya</dc:creator>
  <cp:lastModifiedBy>NewUser</cp:lastModifiedBy>
  <cp:revision>46</cp:revision>
  <dcterms:created xsi:type="dcterms:W3CDTF">2018-03-27T11:39:57Z</dcterms:created>
  <dcterms:modified xsi:type="dcterms:W3CDTF">2018-09-25T13:13:06Z</dcterms:modified>
</cp:coreProperties>
</file>