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1A7D459-DC42-4475-8823-C802B9825D3D}" type="datetimeFigureOut">
              <a:rPr lang="ru-RU" smtClean="0"/>
              <a:t>11.08.2026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D35174A-49E3-4466-895E-77486C23FF8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008" y="5373216"/>
            <a:ext cx="4273352" cy="1143000"/>
          </a:xfrm>
        </p:spPr>
        <p:txBody>
          <a:bodyPr/>
          <a:lstStyle/>
          <a:p>
            <a:pPr algn="l"/>
            <a:r>
              <a:rPr lang="ru-RU" dirty="0" smtClean="0"/>
              <a:t>Учитель Андреев Е.С.</a:t>
            </a:r>
          </a:p>
          <a:p>
            <a:pPr algn="l"/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algn="l"/>
            <a:endParaRPr lang="ru-RU" dirty="0" smtClean="0"/>
          </a:p>
          <a:p>
            <a:pPr algn="l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 err="1" smtClean="0"/>
              <a:t>Супергеройская</a:t>
            </a:r>
            <a:r>
              <a:rPr lang="ru-RU" dirty="0" smtClean="0"/>
              <a:t> еда: как есть вкусно и быть сильным»</a:t>
            </a:r>
            <a:endParaRPr lang="ru-RU" dirty="0"/>
          </a:p>
        </p:txBody>
      </p:sp>
      <p:pic>
        <p:nvPicPr>
          <p:cNvPr id="1026" name="Picture 2" descr="https://avatars.mds.yandex.net/i?id=3520e1e4d5aff2f238a8d341937f0e56ce1ffd42-414002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73016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15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435280" cy="4572000"/>
          </a:xfrm>
        </p:spPr>
        <p:txBody>
          <a:bodyPr/>
          <a:lstStyle/>
          <a:p>
            <a:pPr marL="0" indent="0">
              <a:buNone/>
            </a:pPr>
            <a:r>
              <a:rPr lang="ru-RU" i="1" dirty="0"/>
              <a:t>Еда — это топливо.</a:t>
            </a:r>
            <a:r>
              <a:rPr lang="ru-RU" dirty="0"/>
              <a:t> Представьте, что ваше тело — это смартфон или гоночная машина. Если залить плохой бензин или поставить слабый аккумулятор, гаджет будет тормозить, а машина не поедет. </a:t>
            </a:r>
            <a:endParaRPr lang="ru-RU" dirty="0" smtClean="0"/>
          </a:p>
          <a:p>
            <a:pPr marL="0" indent="0" algn="ctr">
              <a:buNone/>
            </a:pPr>
            <a:r>
              <a:rPr lang="ru-RU" b="1" dirty="0" smtClean="0"/>
              <a:t>Что </a:t>
            </a:r>
            <a:r>
              <a:rPr lang="ru-RU" b="1" dirty="0"/>
              <a:t>даёт правильная еда:</a:t>
            </a:r>
            <a:endParaRPr lang="ru-RU" dirty="0"/>
          </a:p>
          <a:p>
            <a:r>
              <a:rPr lang="ru-RU" dirty="0"/>
              <a:t>Энергию на весь день (чтобы не спать на уроках).</a:t>
            </a:r>
          </a:p>
          <a:p>
            <a:r>
              <a:rPr lang="ru-RU" dirty="0"/>
              <a:t>Хорошую память и внимание (чтобы легко решать контрольные).</a:t>
            </a:r>
          </a:p>
          <a:p>
            <a:r>
              <a:rPr lang="ru-RU" dirty="0"/>
              <a:t>Крепкие мышцы (для физкультуры и футбола).</a:t>
            </a:r>
          </a:p>
          <a:p>
            <a:r>
              <a:rPr lang="ru-RU" dirty="0"/>
              <a:t>Красивую кожу и волосы.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Зачем нам вообще правильно питаться?</a:t>
            </a:r>
          </a:p>
        </p:txBody>
      </p:sp>
      <p:pic>
        <p:nvPicPr>
          <p:cNvPr id="2050" name="Picture 2" descr="https://avatars.mds.yandex.net/i?id=445e7bc25eba7fef3400bc2fad5cddd87f93aab2-1346815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1113" y="5445224"/>
            <a:ext cx="2413413" cy="1357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40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980728"/>
            <a:ext cx="8856984" cy="5115272"/>
          </a:xfrm>
        </p:spPr>
        <p:txBody>
          <a:bodyPr>
            <a:normAutofit/>
          </a:bodyPr>
          <a:lstStyle/>
          <a:p>
            <a:r>
              <a:rPr lang="ru-RU" b="1" dirty="0"/>
              <a:t>Белки (Строители):</a:t>
            </a:r>
            <a:r>
              <a:rPr lang="ru-RU" dirty="0"/>
              <a:t> Кирпичики, из которых строятся твои мышцы. Без них ты не сможешь подтянуться ни разу. </a:t>
            </a:r>
            <a:r>
              <a:rPr lang="ru-RU" i="1" dirty="0">
                <a:solidFill>
                  <a:srgbClr val="FFFF00"/>
                </a:solidFill>
              </a:rPr>
              <a:t>Где искать:</a:t>
            </a:r>
            <a:r>
              <a:rPr lang="ru-RU" dirty="0">
                <a:solidFill>
                  <a:srgbClr val="FFFF00"/>
                </a:solidFill>
              </a:rPr>
              <a:t> мясо, сыр, орехи, бобовые. </a:t>
            </a:r>
            <a:endParaRPr lang="ru-RU" dirty="0" smtClean="0">
              <a:solidFill>
                <a:srgbClr val="FFFF00"/>
              </a:solidFill>
            </a:endParaRPr>
          </a:p>
          <a:p>
            <a:r>
              <a:rPr lang="ru-RU" b="1" dirty="0" smtClean="0"/>
              <a:t>Жиры </a:t>
            </a:r>
            <a:r>
              <a:rPr lang="ru-RU" b="1" dirty="0"/>
              <a:t>(Защита и мозг):</a:t>
            </a:r>
            <a:r>
              <a:rPr lang="ru-RU" dirty="0"/>
              <a:t> Нужны для ума и тепла. </a:t>
            </a:r>
            <a:r>
              <a:rPr lang="ru-RU" dirty="0" smtClean="0"/>
              <a:t>Но </a:t>
            </a:r>
            <a:r>
              <a:rPr lang="ru-RU" dirty="0"/>
              <a:t>важно отличать полезные жиры от вредных. </a:t>
            </a:r>
            <a:r>
              <a:rPr lang="ru-RU" i="1" dirty="0">
                <a:solidFill>
                  <a:srgbClr val="FFC000"/>
                </a:solidFill>
              </a:rPr>
              <a:t>Полезные: авокадо, красная рыба, оливковое масло</a:t>
            </a:r>
            <a:r>
              <a:rPr lang="ru-RU" dirty="0">
                <a:solidFill>
                  <a:srgbClr val="FFC000"/>
                </a:solidFill>
              </a:rPr>
              <a:t>.</a:t>
            </a:r>
            <a:r>
              <a:rPr lang="ru-RU" dirty="0"/>
              <a:t> </a:t>
            </a:r>
            <a:r>
              <a:rPr lang="ru-RU" i="1" dirty="0">
                <a:solidFill>
                  <a:srgbClr val="7030A0"/>
                </a:solidFill>
              </a:rPr>
              <a:t>Вредные:</a:t>
            </a:r>
            <a:r>
              <a:rPr lang="ru-RU" dirty="0">
                <a:solidFill>
                  <a:srgbClr val="7030A0"/>
                </a:solidFill>
              </a:rPr>
              <a:t> чипсы, картошка фри.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b="1" dirty="0" smtClean="0"/>
              <a:t>Углеводы </a:t>
            </a:r>
            <a:r>
              <a:rPr lang="ru-RU" b="1" dirty="0"/>
              <a:t>(Батарейка):</a:t>
            </a:r>
            <a:r>
              <a:rPr lang="ru-RU" dirty="0"/>
              <a:t> Дают силы бегать и думать. Бывают быстрые (дают мгновенный всплеск энергии, но она быстро кончается) и медленные (работают долго).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pPr algn="ctr"/>
            <a:r>
              <a:rPr lang="ru-RU" dirty="0"/>
              <a:t>Супергерои нашего организма</a:t>
            </a:r>
          </a:p>
        </p:txBody>
      </p:sp>
      <p:pic>
        <p:nvPicPr>
          <p:cNvPr id="3074" name="Picture 2" descr="https://avatars.mds.yandex.net/i?id=9439c695702b93d17e0c0b0bf0c0fe114078c52d-1292303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290894"/>
            <a:ext cx="4572000" cy="150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911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95936" y="1524000"/>
            <a:ext cx="5040560" cy="4572000"/>
          </a:xfrm>
        </p:spPr>
        <p:txBody>
          <a:bodyPr>
            <a:normAutofit/>
          </a:bodyPr>
          <a:lstStyle/>
          <a:p>
            <a:r>
              <a:rPr lang="ru-RU" dirty="0"/>
              <a:t>Почему газировка вкусная, но вредная? Один стакан содержит около 5–7 чайных ложек сахара. Это огромная нагрузка на поджелудочную железу. </a:t>
            </a:r>
            <a:endParaRPr lang="ru-RU" dirty="0" smtClean="0"/>
          </a:p>
          <a:p>
            <a:r>
              <a:rPr lang="ru-RU" b="1" u="sng" dirty="0" smtClean="0"/>
              <a:t>Скрытые </a:t>
            </a:r>
            <a:r>
              <a:rPr lang="ru-RU" b="1" u="sng" dirty="0"/>
              <a:t>диверсанты</a:t>
            </a:r>
            <a:r>
              <a:rPr lang="ru-RU" b="1" dirty="0"/>
              <a:t>:</a:t>
            </a:r>
            <a:r>
              <a:rPr lang="ru-RU" dirty="0"/>
              <a:t> соки из </a:t>
            </a:r>
            <a:r>
              <a:rPr lang="ru-RU" dirty="0" smtClean="0"/>
              <a:t>пакетов, глазированные </a:t>
            </a:r>
            <a:r>
              <a:rPr lang="ru-RU" dirty="0"/>
              <a:t>сырки, шоколадные батончики, соусы (кетчуп). </a:t>
            </a: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Опасно: сладкая ловушка!</a:t>
            </a:r>
          </a:p>
        </p:txBody>
      </p:sp>
      <p:pic>
        <p:nvPicPr>
          <p:cNvPr id="4098" name="Picture 2" descr="https://avatars.mds.yandex.net/i?id=4ef3729e561ac00181e15f00ffd86a888b1ed545-8249876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52830"/>
            <a:ext cx="4067175" cy="30480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67544" y="5661248"/>
            <a:ext cx="856895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600"/>
              </a:spcBef>
              <a:buClr>
                <a:srgbClr val="F3A447"/>
              </a:buClr>
              <a:buSzPct val="85000"/>
              <a:buFont typeface="Wingdings 2"/>
              <a:buChar char=""/>
            </a:pPr>
            <a:r>
              <a:rPr lang="ru-RU" sz="2600" b="1" dirty="0">
                <a:solidFill>
                  <a:prstClr val="white"/>
                </a:solidFill>
              </a:rPr>
              <a:t>Совет:</a:t>
            </a:r>
            <a:r>
              <a:rPr lang="ru-RU" sz="2600" dirty="0">
                <a:solidFill>
                  <a:prstClr val="white"/>
                </a:solidFill>
              </a:rPr>
              <a:t> читайте состав. Если сахар стоит на первом месте — положите продукт обратно на полку.</a:t>
            </a:r>
          </a:p>
        </p:txBody>
      </p:sp>
    </p:spTree>
    <p:extLst>
      <p:ext uri="{BB962C8B-B14F-4D97-AF65-F5344CB8AC3E}">
        <p14:creationId xmlns:p14="http://schemas.microsoft.com/office/powerpoint/2010/main" val="405007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556792"/>
            <a:ext cx="8640960" cy="48965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Мозг на </a:t>
            </a:r>
            <a:r>
              <a:rPr lang="ru-RU" dirty="0" smtClean="0"/>
              <a:t>80% состоит </a:t>
            </a:r>
            <a:r>
              <a:rPr lang="ru-RU" dirty="0"/>
              <a:t>из воды. Если хочешь соображать быстрее — пей чистую воду.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Норма </a:t>
            </a:r>
            <a:r>
              <a:rPr lang="ru-RU" dirty="0"/>
              <a:t>для пятиклассника: примерно 1,5 литра в день (это 6–8 стаканов). </a:t>
            </a:r>
            <a:r>
              <a:rPr lang="ru-RU" b="1" dirty="0" err="1"/>
              <a:t>Лайфхак</a:t>
            </a:r>
            <a:r>
              <a:rPr lang="ru-RU" b="1" dirty="0"/>
              <a:t>:</a:t>
            </a:r>
            <a:r>
              <a:rPr lang="ru-RU" dirty="0"/>
              <a:t> если пить простую воду скучно, добавь дольку лимона, мяту или </a:t>
            </a:r>
            <a:r>
              <a:rPr lang="ru-RU" dirty="0" smtClean="0"/>
              <a:t>ягоды.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Признаки </a:t>
            </a:r>
            <a:r>
              <a:rPr lang="ru-RU" b="1" dirty="0"/>
              <a:t>обезвоживания:</a:t>
            </a:r>
            <a:r>
              <a:rPr lang="ru-RU" dirty="0"/>
              <a:t> сухость во рту, головная боль, усталость.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Вода — секретное оружие</a:t>
            </a:r>
          </a:p>
        </p:txBody>
      </p:sp>
      <p:pic>
        <p:nvPicPr>
          <p:cNvPr id="5122" name="Picture 2" descr="https://avatars.mds.yandex.net/i?id=3be4c89678209685909c1811681ec61e46fe3410-403394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501006"/>
            <a:ext cx="2603174" cy="171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13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720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>
                <a:solidFill>
                  <a:srgbClr val="00B0F0"/>
                </a:solidFill>
              </a:rPr>
              <a:t>Разнообразие</a:t>
            </a:r>
            <a:r>
              <a:rPr lang="ru-RU" b="1" dirty="0"/>
              <a:t>.</a:t>
            </a:r>
            <a:r>
              <a:rPr lang="ru-RU" dirty="0"/>
              <a:t> Нет одного самого полезного продукта. Ешь всё, но понемногу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FFC000"/>
                </a:solidFill>
              </a:rPr>
              <a:t>Режим</a:t>
            </a:r>
            <a:r>
              <a:rPr lang="ru-RU" b="1" dirty="0"/>
              <a:t>.</a:t>
            </a:r>
            <a:r>
              <a:rPr lang="ru-RU" dirty="0"/>
              <a:t> Завтрак съешь сам. Не пропускай его, даже если опаздываешь (хватит хотя бы йогурта или банана</a:t>
            </a:r>
            <a:r>
              <a:rPr lang="ru-RU" dirty="0" smtClean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002060"/>
                </a:solidFill>
              </a:rPr>
              <a:t>Цвет</a:t>
            </a:r>
            <a:r>
              <a:rPr lang="ru-RU" b="1" dirty="0"/>
              <a:t>.</a:t>
            </a:r>
            <a:r>
              <a:rPr lang="ru-RU" dirty="0"/>
              <a:t> Чем разноцветнее твоя тарелка, тем больше в ней витаминов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92D050"/>
                </a:solidFill>
              </a:rPr>
              <a:t>Умеренность</a:t>
            </a:r>
            <a:r>
              <a:rPr lang="ru-RU" b="1" dirty="0"/>
              <a:t>.</a:t>
            </a:r>
            <a:r>
              <a:rPr lang="ru-RU" dirty="0"/>
              <a:t> Есть можно всё, но </a:t>
            </a:r>
            <a:r>
              <a:rPr lang="ru-RU" dirty="0" err="1"/>
              <a:t>фастфуд</a:t>
            </a:r>
            <a:r>
              <a:rPr lang="ru-RU" dirty="0"/>
              <a:t> — это праздник раз в месяц, а не ужин на каждый вечер</a:t>
            </a:r>
            <a:r>
              <a:rPr lang="ru-RU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Никаких </a:t>
            </a:r>
            <a:r>
              <a:rPr lang="ru-RU" b="1" dirty="0">
                <a:solidFill>
                  <a:srgbClr val="FF0000"/>
                </a:solidFill>
              </a:rPr>
              <a:t>гаджетов за столом</a:t>
            </a:r>
            <a:r>
              <a:rPr lang="ru-RU" b="1" dirty="0"/>
              <a:t>.</a:t>
            </a:r>
            <a:r>
              <a:rPr lang="ru-RU" dirty="0"/>
              <a:t> Когда смотришь в телефон, съедаешь в два раза больше и не чувствуешь вкуса.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 fontScale="90000"/>
          </a:bodyPr>
          <a:lstStyle/>
          <a:p>
            <a:r>
              <a:rPr lang="ru-RU" dirty="0"/>
              <a:t>Золотые правила здорового питания</a:t>
            </a:r>
          </a:p>
        </p:txBody>
      </p:sp>
      <p:pic>
        <p:nvPicPr>
          <p:cNvPr id="6146" name="Picture 2" descr="https://avatars.mds.yandex.net/i?id=b9be639240c9c63033dd2c0921ce1624769aca8d-591054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310582"/>
            <a:ext cx="1944216" cy="145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64"/>
          <a:stretch/>
        </p:blipFill>
        <p:spPr bwMode="auto">
          <a:xfrm>
            <a:off x="6660232" y="5288720"/>
            <a:ext cx="2281587" cy="147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975261"/>
            <a:ext cx="2140139" cy="185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911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Здоровое питание — это не диета и не запреты. Это проявление любви к себе. Ты ешь хорошо не потому, что «мама заставляет», а потому, что хочешь вырасти сильным, умным и красивым. 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marL="0" indent="0" algn="ctr">
              <a:buNone/>
            </a:pPr>
            <a:endParaRPr lang="ru-RU" dirty="0" smtClean="0"/>
          </a:p>
        </p:txBody>
      </p:sp>
      <p:pic>
        <p:nvPicPr>
          <p:cNvPr id="7174" name="Picture 6" descr="https://avatars.mds.yandex.net/i?id=1e266cd5a6c1dc6bc76cd013c92052a2f8e05b80-915640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2636911"/>
            <a:ext cx="6256178" cy="363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55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93</TotalTime>
  <Words>460</Words>
  <Application>Microsoft Office PowerPoint</Application>
  <PresentationFormat>Экран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«Супергеройская еда: как есть вкусно и быть сильным»</vt:lpstr>
      <vt:lpstr>Зачем нам вообще правильно питаться?</vt:lpstr>
      <vt:lpstr>Супергерои нашего организма</vt:lpstr>
      <vt:lpstr>Опасно: сладкая ловушка!</vt:lpstr>
      <vt:lpstr>Вода — секретное оружие</vt:lpstr>
      <vt:lpstr>Золотые правила здорового питания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Путеводитель по здоровой тарелке для учеников 5 класса.</dc:title>
  <dc:creator>K750J</dc:creator>
  <cp:lastModifiedBy>K750J</cp:lastModifiedBy>
  <cp:revision>7</cp:revision>
  <dcterms:created xsi:type="dcterms:W3CDTF">2026-08-10T19:18:15Z</dcterms:created>
  <dcterms:modified xsi:type="dcterms:W3CDTF">2026-08-10T21:05:12Z</dcterms:modified>
</cp:coreProperties>
</file>