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7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31A7D459-DC42-4475-8823-C802B9825D3D}" type="datetimeFigureOut">
              <a:rPr lang="ru-RU" smtClean="0"/>
              <a:t>11.08.2026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D35174A-49E3-4466-895E-77486C23FF85}" type="slidenum">
              <a:rPr lang="ru-RU" smtClean="0"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7D459-DC42-4475-8823-C802B9825D3D}" type="datetimeFigureOut">
              <a:rPr lang="ru-RU" smtClean="0"/>
              <a:t>11.08.2026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5174A-49E3-4466-895E-77486C23FF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7D459-DC42-4475-8823-C802B9825D3D}" type="datetimeFigureOut">
              <a:rPr lang="ru-RU" smtClean="0"/>
              <a:t>11.08.2026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5174A-49E3-4466-895E-77486C23FF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7D459-DC42-4475-8823-C802B9825D3D}" type="datetimeFigureOut">
              <a:rPr lang="ru-RU" smtClean="0"/>
              <a:t>11.08.2026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5174A-49E3-4466-895E-77486C23FF85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7D459-DC42-4475-8823-C802B9825D3D}" type="datetimeFigureOut">
              <a:rPr lang="ru-RU" smtClean="0"/>
              <a:t>11.08.2026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5174A-49E3-4466-895E-77486C23FF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7D459-DC42-4475-8823-C802B9825D3D}" type="datetimeFigureOut">
              <a:rPr lang="ru-RU" smtClean="0"/>
              <a:t>11.08.2026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5174A-49E3-4466-895E-77486C23FF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7D459-DC42-4475-8823-C802B9825D3D}" type="datetimeFigureOut">
              <a:rPr lang="ru-RU" smtClean="0"/>
              <a:t>11.08.2026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5174A-49E3-4466-895E-77486C23FF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7D459-DC42-4475-8823-C802B9825D3D}" type="datetimeFigureOut">
              <a:rPr lang="ru-RU" smtClean="0"/>
              <a:t>11.08.2026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5174A-49E3-4466-895E-77486C23FF85}" type="slidenum">
              <a:rPr lang="ru-RU" smtClean="0"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7D459-DC42-4475-8823-C802B9825D3D}" type="datetimeFigureOut">
              <a:rPr lang="ru-RU" smtClean="0"/>
              <a:t>11.08.2026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5174A-49E3-4466-895E-77486C23FF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7D459-DC42-4475-8823-C802B9825D3D}" type="datetimeFigureOut">
              <a:rPr lang="ru-RU" smtClean="0"/>
              <a:t>11.08.2026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5174A-49E3-4466-895E-77486C23FF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7D459-DC42-4475-8823-C802B9825D3D}" type="datetimeFigureOut">
              <a:rPr lang="ru-RU" smtClean="0"/>
              <a:t>11.08.2026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5174A-49E3-4466-895E-77486C23FF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31A7D459-DC42-4475-8823-C802B9825D3D}" type="datetimeFigureOut">
              <a:rPr lang="ru-RU" smtClean="0"/>
              <a:t>11.08.2026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D35174A-49E3-4466-895E-77486C23FF8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«</a:t>
            </a:r>
            <a:r>
              <a:rPr lang="ru-RU" dirty="0">
                <a:effectLst/>
              </a:rPr>
              <a:t>Истоки развития олимпизма в России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44008" y="5373216"/>
            <a:ext cx="4273352" cy="1143000"/>
          </a:xfrm>
        </p:spPr>
        <p:txBody>
          <a:bodyPr/>
          <a:lstStyle/>
          <a:p>
            <a:pPr algn="l"/>
            <a:r>
              <a:rPr lang="ru-RU" dirty="0" smtClean="0"/>
              <a:t>Учитель Андреев Е.С.</a:t>
            </a:r>
          </a:p>
          <a:p>
            <a:pPr algn="l"/>
            <a:r>
              <a:rPr lang="ru-RU" dirty="0" smtClean="0"/>
              <a:t>МОУ «</a:t>
            </a:r>
            <a:r>
              <a:rPr lang="ru-RU" dirty="0" err="1" smtClean="0"/>
              <a:t>Щербининская</a:t>
            </a:r>
            <a:r>
              <a:rPr lang="ru-RU" dirty="0" smtClean="0"/>
              <a:t> ООШ»</a:t>
            </a:r>
          </a:p>
          <a:p>
            <a:pPr algn="l"/>
            <a:endParaRPr lang="ru-RU" dirty="0" smtClean="0"/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0158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836712"/>
            <a:ext cx="8136904" cy="5400600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ru-RU" dirty="0"/>
              <a:t>Первое знакомство с античной традицией произошло задолго до участия в Играх. </a:t>
            </a:r>
            <a:endParaRPr lang="ru-RU" dirty="0" smtClean="0"/>
          </a:p>
          <a:p>
            <a:pPr marL="68580" indent="0">
              <a:buNone/>
            </a:pPr>
            <a:endParaRPr lang="ru-RU" dirty="0" smtClean="0"/>
          </a:p>
          <a:p>
            <a:pPr marL="68580" indent="0">
              <a:buNone/>
            </a:pPr>
            <a:endParaRPr lang="ru-RU" dirty="0"/>
          </a:p>
          <a:p>
            <a:pPr marL="68580" indent="0">
              <a:buNone/>
            </a:pPr>
            <a:r>
              <a:rPr lang="ru-RU" dirty="0" smtClean="0"/>
              <a:t>В </a:t>
            </a:r>
            <a:r>
              <a:rPr lang="ru-RU" dirty="0"/>
              <a:t>XV веке переписчик древнегреческих текстов оставил примечание об Олимпийских играх</a:t>
            </a:r>
            <a:r>
              <a:rPr lang="ru-RU" dirty="0" smtClean="0"/>
              <a:t>.</a:t>
            </a:r>
          </a:p>
          <a:p>
            <a:pPr marL="68580" indent="0">
              <a:buNone/>
            </a:pPr>
            <a:endParaRPr lang="ru-RU" dirty="0" smtClean="0"/>
          </a:p>
          <a:p>
            <a:pPr marL="68580" indent="0">
              <a:buNone/>
            </a:pPr>
            <a:endParaRPr lang="ru-RU" dirty="0"/>
          </a:p>
          <a:p>
            <a:pPr marL="68580" indent="0">
              <a:buNone/>
            </a:pPr>
            <a:r>
              <a:rPr lang="ru-RU" dirty="0" smtClean="0"/>
              <a:t>Конец </a:t>
            </a:r>
            <a:r>
              <a:rPr lang="ru-RU" dirty="0"/>
              <a:t>XVII – начало XVIII века: </a:t>
            </a:r>
            <a:r>
              <a:rPr lang="ru-RU" dirty="0" err="1"/>
              <a:t>Киево</a:t>
            </a:r>
            <a:r>
              <a:rPr lang="ru-RU" dirty="0"/>
              <a:t>-Могилевская коллегия и Славяно-греко-латинская академия способствовали изучению древнегреческой истории и философии</a:t>
            </a:r>
            <a:r>
              <a:rPr lang="ru-RU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79285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692696"/>
            <a:ext cx="7488832" cy="5256584"/>
          </a:xfrm>
        </p:spPr>
        <p:txBody>
          <a:bodyPr/>
          <a:lstStyle/>
          <a:p>
            <a:pPr marL="68580" indent="0">
              <a:buNone/>
            </a:pPr>
            <a:r>
              <a:rPr lang="ru-RU" dirty="0"/>
              <a:t>М.В. Ломоносов писал о значении состязаний древних греков в своих трудах.</a:t>
            </a:r>
          </a:p>
          <a:p>
            <a:pPr marL="68580" indent="0">
              <a:buNone/>
            </a:pPr>
            <a:endParaRPr lang="ru-RU" dirty="0" smtClean="0"/>
          </a:p>
          <a:p>
            <a:pPr marL="68580" indent="0">
              <a:buNone/>
            </a:pPr>
            <a:r>
              <a:rPr lang="ru-RU" dirty="0" smtClean="0"/>
              <a:t>1856 </a:t>
            </a:r>
            <a:r>
              <a:rPr lang="ru-RU" dirty="0"/>
              <a:t>год: публикация работы П. </a:t>
            </a:r>
            <a:r>
              <a:rPr lang="ru-RU" dirty="0" err="1"/>
              <a:t>Тихановича</a:t>
            </a:r>
            <a:r>
              <a:rPr lang="ru-RU" dirty="0"/>
              <a:t> «Очерки гимнастических игр у древних греков», которая популяризировала идеи олимпизма среди российской интеллигенции.</a:t>
            </a:r>
          </a:p>
          <a:p>
            <a:pPr marL="68580" indent="0">
              <a:buNone/>
            </a:pPr>
            <a:endParaRPr lang="ru-RU" dirty="0"/>
          </a:p>
        </p:txBody>
      </p:sp>
      <p:pic>
        <p:nvPicPr>
          <p:cNvPr id="1026" name="Picture 2" descr="https://avatars.mds.yandex.net/i?id=c616d12a75a8b0277a07541637d815725bbd4e6c-10118230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903204"/>
            <a:ext cx="4572000" cy="257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4387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412776"/>
            <a:ext cx="6552728" cy="1152128"/>
          </a:xfrm>
        </p:spPr>
        <p:txBody>
          <a:bodyPr>
            <a:noAutofit/>
          </a:bodyPr>
          <a:lstStyle/>
          <a:p>
            <a:pPr algn="ctr"/>
            <a:r>
              <a:rPr lang="ru-RU" sz="3200" dirty="0"/>
              <a:t>Алексей Дмитриевич </a:t>
            </a:r>
            <a:r>
              <a:rPr lang="ru-RU" sz="3200" dirty="0" err="1"/>
              <a:t>Бутовский</a:t>
            </a:r>
            <a:r>
              <a:rPr lang="ru-RU" sz="3200" dirty="0"/>
              <a:t> — военный педагог, теоретик физического воспитания.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2708920"/>
            <a:ext cx="7848872" cy="3769644"/>
          </a:xfrm>
        </p:spPr>
        <p:txBody>
          <a:bodyPr>
            <a:normAutofit lnSpcReduction="10000"/>
          </a:bodyPr>
          <a:lstStyle/>
          <a:p>
            <a:pPr marL="68580" indent="0">
              <a:buNone/>
            </a:pPr>
            <a:r>
              <a:rPr lang="ru-RU" dirty="0" smtClean="0"/>
              <a:t>Изучал европейские </a:t>
            </a:r>
            <a:r>
              <a:rPr lang="ru-RU" dirty="0"/>
              <a:t>системы гимнастики по заданию военного ведомства Российской империи</a:t>
            </a:r>
            <a:r>
              <a:rPr lang="ru-RU" dirty="0" smtClean="0"/>
              <a:t>. Познакомился </a:t>
            </a:r>
            <a:r>
              <a:rPr lang="ru-RU" dirty="0"/>
              <a:t>с Пьером де Кубертеном во Франции в 1882 году. Они быстро сошлись во взглядах на спорт как инструмент воспитания молодежи</a:t>
            </a:r>
            <a:r>
              <a:rPr lang="ru-RU" dirty="0" smtClean="0"/>
              <a:t>.</a:t>
            </a:r>
          </a:p>
          <a:p>
            <a:pPr marL="68580" indent="0">
              <a:buNone/>
            </a:pPr>
            <a:r>
              <a:rPr lang="ru-RU" dirty="0"/>
              <a:t>В</a:t>
            </a:r>
            <a:r>
              <a:rPr lang="ru-RU" dirty="0" smtClean="0"/>
              <a:t>1894 г. </a:t>
            </a:r>
            <a:r>
              <a:rPr lang="ru-RU" dirty="0" err="1"/>
              <a:t>Бутовский</a:t>
            </a:r>
            <a:r>
              <a:rPr lang="ru-RU" dirty="0"/>
              <a:t> становится одним из пяти учредителей Международного олимпийского комитета (МОК) и его первым членом от России (до 1900 года).</a:t>
            </a:r>
          </a:p>
        </p:txBody>
      </p:sp>
      <p:pic>
        <p:nvPicPr>
          <p:cNvPr id="2050" name="Picture 2" descr="https://avatars.mds.yandex.net/get-entity_search/2050844/1286473828/S600xU_2x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9" y="-1"/>
            <a:ext cx="1979712" cy="2640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6809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Почему Россия пропустила первые Игры?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492" y="2323652"/>
            <a:ext cx="6777317" cy="3769644"/>
          </a:xfrm>
        </p:spPr>
        <p:txBody>
          <a:bodyPr>
            <a:normAutofit fontScale="92500" lnSpcReduction="10000"/>
          </a:bodyPr>
          <a:lstStyle/>
          <a:p>
            <a:pPr marL="68580" indent="0">
              <a:buNone/>
            </a:pPr>
            <a:r>
              <a:rPr lang="ru-RU" dirty="0"/>
              <a:t>Первые современные Олимпийские игры состоялись в Афинах в 1896 году</a:t>
            </a:r>
            <a:r>
              <a:rPr lang="ru-RU" dirty="0" smtClean="0"/>
              <a:t>.</a:t>
            </a:r>
          </a:p>
          <a:p>
            <a:pPr marL="68580" indent="0">
              <a:buNone/>
            </a:pPr>
            <a:r>
              <a:rPr lang="ru-RU" dirty="0" smtClean="0"/>
              <a:t>Российская </a:t>
            </a:r>
            <a:r>
              <a:rPr lang="ru-RU" dirty="0"/>
              <a:t>империя официально не участвовала. </a:t>
            </a:r>
            <a:endParaRPr lang="ru-RU" dirty="0" smtClean="0"/>
          </a:p>
          <a:p>
            <a:pPr marL="68580" indent="0">
              <a:buNone/>
            </a:pPr>
            <a:r>
              <a:rPr lang="ru-RU" dirty="0" smtClean="0"/>
              <a:t>Причины:</a:t>
            </a:r>
          </a:p>
          <a:p>
            <a:r>
              <a:rPr lang="ru-RU" dirty="0" smtClean="0"/>
              <a:t>Отсутствие </a:t>
            </a:r>
            <a:r>
              <a:rPr lang="ru-RU" dirty="0"/>
              <a:t>централизованного управления спортом.</a:t>
            </a:r>
          </a:p>
          <a:p>
            <a:r>
              <a:rPr lang="ru-RU" dirty="0"/>
              <a:t>Недостаточное финансирование поездки команды.</a:t>
            </a:r>
          </a:p>
          <a:p>
            <a:r>
              <a:rPr lang="ru-RU" dirty="0"/>
              <a:t>Слабая информированность общества о возрождении Игр.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9349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5736" y="1196752"/>
            <a:ext cx="6696744" cy="121500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Зарождение национального движения (1908–1911 гг.)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2323652"/>
            <a:ext cx="8208912" cy="4129684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ru-RU" dirty="0"/>
              <a:t>Дебют на IV Олимпиаде в Лондоне (1908): участие 6 спортсменов, завоевано 3 медали</a:t>
            </a:r>
            <a:r>
              <a:rPr lang="ru-RU" dirty="0" smtClean="0"/>
              <a:t>:</a:t>
            </a:r>
          </a:p>
          <a:p>
            <a:pPr marL="68580" indent="0">
              <a:buNone/>
            </a:pPr>
            <a:r>
              <a:rPr lang="ru-RU" dirty="0" smtClean="0"/>
              <a:t>Золото</a:t>
            </a:r>
            <a:r>
              <a:rPr lang="ru-RU" dirty="0"/>
              <a:t>: Николай Панин-</a:t>
            </a:r>
            <a:r>
              <a:rPr lang="ru-RU" dirty="0" err="1"/>
              <a:t>Коломенкин</a:t>
            </a:r>
            <a:r>
              <a:rPr lang="ru-RU" dirty="0"/>
              <a:t> (фигурное катание).</a:t>
            </a:r>
          </a:p>
          <a:p>
            <a:pPr marL="68580" indent="0">
              <a:buNone/>
            </a:pPr>
            <a:r>
              <a:rPr lang="ru-RU" dirty="0"/>
              <a:t>Серебро: Николай Орлов и Александр Петров (греко-римская борьба).</a:t>
            </a:r>
          </a:p>
          <a:p>
            <a:pPr marL="68580" indent="0">
              <a:buNone/>
            </a:pPr>
            <a:r>
              <a:rPr lang="ru-RU" dirty="0"/>
              <a:t>Создание Российского олимпийского комитета (РОК) в Санкт-Петербурге 29 марта 1911 года</a:t>
            </a:r>
            <a:r>
              <a:rPr lang="ru-RU" dirty="0" smtClean="0"/>
              <a:t>.</a:t>
            </a:r>
          </a:p>
          <a:p>
            <a:pPr marL="68580" indent="0">
              <a:buNone/>
            </a:pPr>
            <a:r>
              <a:rPr lang="ru-RU" dirty="0" smtClean="0"/>
              <a:t>Председатель </a:t>
            </a:r>
            <a:r>
              <a:rPr lang="ru-RU" dirty="0"/>
              <a:t>РОК — Вячеслав Срезневский. </a:t>
            </a:r>
          </a:p>
        </p:txBody>
      </p:sp>
      <p:pic>
        <p:nvPicPr>
          <p:cNvPr id="3074" name="Picture 2" descr="https://avatars.mds.yandex.net/i?id=589b54a83b79c9a5a70037ab82b1e9667c12504c-5269099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230" y="-171400"/>
            <a:ext cx="2507998" cy="2523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7256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953344"/>
            <a:ext cx="8136904" cy="5904656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ru-RU" dirty="0"/>
              <a:t>V Олимпиада в Стокгольме (1912): масштабная делегация из 181 спортсмена</a:t>
            </a:r>
            <a:r>
              <a:rPr lang="ru-RU" dirty="0" smtClean="0"/>
              <a:t>.</a:t>
            </a:r>
          </a:p>
          <a:p>
            <a:pPr marL="68580" indent="0">
              <a:buNone/>
            </a:pPr>
            <a:r>
              <a:rPr lang="ru-RU" dirty="0" smtClean="0"/>
              <a:t>Результат</a:t>
            </a:r>
            <a:r>
              <a:rPr lang="ru-RU" dirty="0"/>
              <a:t>: 16-е место в общем зачете, всего 5 медалей (2 серебряные, 3 бронзовые). Выступление было признано неудачным</a:t>
            </a:r>
            <a:r>
              <a:rPr lang="ru-RU" dirty="0" smtClean="0"/>
              <a:t>.</a:t>
            </a:r>
          </a:p>
        </p:txBody>
      </p:sp>
      <p:pic>
        <p:nvPicPr>
          <p:cNvPr id="4098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3275" y="4152221"/>
            <a:ext cx="3503181" cy="2373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95697" y="3190324"/>
            <a:ext cx="482103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" lvl="0">
              <a:spcBef>
                <a:spcPct val="20000"/>
              </a:spcBef>
              <a:buClr>
                <a:srgbClr val="94C600"/>
              </a:buClr>
              <a:buSzPct val="76000"/>
            </a:pPr>
            <a:r>
              <a:rPr lang="ru-RU" sz="2400" dirty="0">
                <a:solidFill>
                  <a:srgbClr val="3E3D2D"/>
                </a:solidFill>
              </a:rPr>
              <a:t>Реакция Николая II: создание при Канцелярии </a:t>
            </a:r>
            <a:r>
              <a:rPr lang="ru-RU" sz="2400" dirty="0" err="1">
                <a:solidFill>
                  <a:srgbClr val="3E3D2D"/>
                </a:solidFill>
              </a:rPr>
              <a:t>Главнонаблюдающего</a:t>
            </a:r>
            <a:r>
              <a:rPr lang="ru-RU" sz="2400" dirty="0">
                <a:solidFill>
                  <a:srgbClr val="3E3D2D"/>
                </a:solidFill>
              </a:rPr>
              <a:t> за физическим развитием народонаселения России специального временного комитета для анализа ошибок подготовки.</a:t>
            </a:r>
          </a:p>
        </p:txBody>
      </p:sp>
    </p:spTree>
    <p:extLst>
      <p:ext uri="{BB962C8B-B14F-4D97-AF65-F5344CB8AC3E}">
        <p14:creationId xmlns:p14="http://schemas.microsoft.com/office/powerpoint/2010/main" val="3619562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908720"/>
            <a:ext cx="7272924" cy="4851901"/>
          </a:xfrm>
        </p:spPr>
        <p:txBody>
          <a:bodyPr/>
          <a:lstStyle/>
          <a:p>
            <a:pPr marL="68580" indent="0">
              <a:buNone/>
            </a:pPr>
            <a:r>
              <a:rPr lang="ru-RU" dirty="0"/>
              <a:t>Перерыв в развитии: Первая мировая война (1914) и революция (1917) остановили деятельность РОК. Следующее полноценное возвращение страны в олимпийскую семью состоялось только в 1952 году.</a:t>
            </a:r>
          </a:p>
          <a:p>
            <a:pPr marL="68580" indent="0">
              <a:buNone/>
            </a:pPr>
            <a:endParaRPr lang="ru-RU" dirty="0"/>
          </a:p>
        </p:txBody>
      </p:sp>
      <p:pic>
        <p:nvPicPr>
          <p:cNvPr id="5122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2808880"/>
            <a:ext cx="4018466" cy="2759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6" descr="Picture background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8" descr="Picture background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30" name="Picture 10" descr="https://avatars.mds.yandex.net/i?id=a92400be9b91e52b29444a0229a2d93d6cc7ac18-13097247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8841" y="4286249"/>
            <a:ext cx="4572000" cy="257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0903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Дореволюционная инфраструктура спорта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Развитие видов спорта, которые позже станут базовыми для олимпийских побед </a:t>
            </a:r>
            <a:r>
              <a:rPr lang="ru-RU" dirty="0" err="1"/>
              <a:t>СССР:Фигурное</a:t>
            </a:r>
            <a:r>
              <a:rPr lang="ru-RU" dirty="0"/>
              <a:t> катание (школа Панина-</a:t>
            </a:r>
            <a:r>
              <a:rPr lang="ru-RU" dirty="0" err="1"/>
              <a:t>Коломенкина</a:t>
            </a:r>
            <a:r>
              <a:rPr lang="ru-RU" dirty="0"/>
              <a:t>).</a:t>
            </a:r>
          </a:p>
          <a:p>
            <a:r>
              <a:rPr lang="ru-RU" dirty="0"/>
              <a:t>Борьба и тяжелая атлетика (Иван </a:t>
            </a:r>
            <a:r>
              <a:rPr lang="ru-RU" dirty="0" err="1"/>
              <a:t>Поддубный</a:t>
            </a:r>
            <a:r>
              <a:rPr lang="ru-RU" dirty="0"/>
              <a:t>, Иван </a:t>
            </a:r>
            <a:r>
              <a:rPr lang="ru-RU" dirty="0" err="1"/>
              <a:t>Заикин</a:t>
            </a:r>
            <a:r>
              <a:rPr lang="ru-RU" dirty="0"/>
              <a:t>).</a:t>
            </a:r>
          </a:p>
          <a:p>
            <a:r>
              <a:rPr lang="ru-RU" dirty="0"/>
              <a:t>Конный спорт (офицерские турниры).</a:t>
            </a:r>
          </a:p>
          <a:p>
            <a:r>
              <a:rPr lang="ru-RU" dirty="0"/>
              <a:t>Гимнастика и фехтование (кружки при гимназиях и университетах).</a:t>
            </a:r>
          </a:p>
          <a:p>
            <a:pPr marL="6858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3324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692696"/>
            <a:ext cx="8280920" cy="5472608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ru-RU" dirty="0"/>
              <a:t>Истоки российского олимпизма лежат в синтезе академического интереса к античности и практической деятельности военных педагогов</a:t>
            </a:r>
            <a:r>
              <a:rPr lang="ru-RU" dirty="0" smtClean="0"/>
              <a:t>. Благодаря </a:t>
            </a:r>
            <a:r>
              <a:rPr lang="ru-RU" dirty="0"/>
              <a:t>А.Д. </a:t>
            </a:r>
            <a:r>
              <a:rPr lang="ru-RU" dirty="0" err="1"/>
              <a:t>Бутовскому</a:t>
            </a:r>
            <a:r>
              <a:rPr lang="ru-RU" dirty="0"/>
              <a:t> Россия стояла у истоков создания МОК, хотя и опоздала к старту собственного участия</a:t>
            </a:r>
            <a:r>
              <a:rPr lang="ru-RU" dirty="0" smtClean="0"/>
              <a:t>. </a:t>
            </a:r>
          </a:p>
          <a:p>
            <a:pPr marL="68580" indent="0">
              <a:buNone/>
            </a:pPr>
            <a:r>
              <a:rPr lang="ru-RU" dirty="0" smtClean="0"/>
              <a:t>Корни </a:t>
            </a:r>
            <a:r>
              <a:rPr lang="ru-RU" dirty="0"/>
              <a:t>будущих великих побед советского и российского спорта уходят именно в спортивные общества дореволюционной России.</a:t>
            </a:r>
          </a:p>
        </p:txBody>
      </p:sp>
      <p:pic>
        <p:nvPicPr>
          <p:cNvPr id="6146" name="Picture 2" descr="https://avatars.mds.yandex.net/i?id=5054db57825900fd006bf078b5e3137513d858ce-8456088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2916" y="4168611"/>
            <a:ext cx="3772669" cy="2688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8910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122</TotalTime>
  <Words>459</Words>
  <Application>Microsoft Office PowerPoint</Application>
  <PresentationFormat>Экран (4:3)</PresentationFormat>
  <Paragraphs>40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Остин</vt:lpstr>
      <vt:lpstr>«Истоки развития олимпизма в России»</vt:lpstr>
      <vt:lpstr>Презентация PowerPoint</vt:lpstr>
      <vt:lpstr>Презентация PowerPoint</vt:lpstr>
      <vt:lpstr>Алексей Дмитриевич Бутовский — военный педагог, теоретик физического воспитания. </vt:lpstr>
      <vt:lpstr>Почему Россия пропустила первые Игры?</vt:lpstr>
      <vt:lpstr>Зарождение национального движения (1908–1911 гг.)</vt:lpstr>
      <vt:lpstr>Презентация PowerPoint</vt:lpstr>
      <vt:lpstr>Презентация PowerPoint</vt:lpstr>
      <vt:lpstr>Дореволюционная инфраструктура спорта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Путеводитель по здоровой тарелке для учеников 5 класса.</dc:title>
  <dc:creator>K750J</dc:creator>
  <cp:lastModifiedBy>K750J</cp:lastModifiedBy>
  <cp:revision>12</cp:revision>
  <dcterms:created xsi:type="dcterms:W3CDTF">2026-08-10T19:18:15Z</dcterms:created>
  <dcterms:modified xsi:type="dcterms:W3CDTF">2026-08-10T21:41:39Z</dcterms:modified>
</cp:coreProperties>
</file>