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60" r:id="rId10"/>
    <p:sldId id="261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3" r:id="rId21"/>
    <p:sldId id="282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EBD9"/>
    <a:srgbClr val="E74D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2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C4E80-B8AC-4C28-D655-878DA2D1C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AD081C-9F87-3EA6-C4AD-1AF43BF075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E75683-549D-0ADC-2D9A-51692F86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A83F18-F323-D3A3-0216-9CABAFB8D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6121F6-B056-B8C2-81C6-ABB135F79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547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5CC451-8963-0C83-9C72-E0D2248FC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EC78F0-1EC3-4A45-7266-6127F89C0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0EE612-9C98-B301-12BB-8CFF9D6A4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D865C1-100F-57EE-30ED-8ABBDCA49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8F12EB-1E92-437C-73F6-08F5E5CB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602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4DFE7-30DA-A264-0E48-A5DECEB8F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E50498A-EEE7-B901-7E23-BEC60CA41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1EE78B-3AF9-6BD1-3579-C0A14397D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4B4069-6E9F-0B67-3F05-818F5A5A8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29D12B-9020-2FCE-F7F7-5F9A25F26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37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6E8AE6-CAA6-A576-8F1E-C6853D1B8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8012DE-3FB9-587B-3C87-E9E3287D75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D7562E4-6553-E1E5-59E4-3043D17EE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FC7CA44-7988-F958-4756-A4098715B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26CDAB-5E36-0B59-2886-0A27EA799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C3CD8F-9C7F-E2CA-BBEF-7BACCED04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870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C86A83-1A03-39C4-B732-E46797839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7A3784-78AE-9316-C068-0D33CFB273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160DECF-6EA4-C4B6-605B-06B8E371DF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CD7678F-7F58-4B0D-5EB3-8F624E14EB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A108549-1898-52B2-0B7A-FCFA42A25D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5A2BB46-FC15-4E69-533E-93CEA279D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1D08AAF-F601-AC07-AAF3-38D348AA5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A5ED52D-CFC2-7F34-9FA7-57A18BBA8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042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6A862-4D9D-7756-2F78-4B773207C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201CA53-E8A2-EC87-45A4-082C9357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A49F91-630F-441F-4E90-EE8B7CE42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C4382D-3F17-EE4F-8CE5-9410E3D3C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224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533447-D451-91E8-51A0-738A24665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4EE538A-AC48-4894-7D79-1AD8207E8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F71DA27-DFFD-9039-717D-7B65BD70B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829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B654C1-2F9A-77CA-0291-B91383D13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5485F6-7045-FBDC-D43B-70FA7FFA8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87839A5-E7A2-52A7-16D1-154DA61DA6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20B0958-EF59-35C4-06B8-D0D0F95F6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ABCE09-6C80-304B-8C4F-102892AAD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94849A-C518-7263-A862-8F81571F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513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D80E9-7E3C-C07A-3BEA-A337688D5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1BF36BE-65F7-074B-3529-8EAAFDBAD6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97B85D8-0224-8E46-AD56-2815367BDC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7CF4664-F6D4-8F8A-E862-563CA6795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A80424C-3B4A-70BC-9F6F-9F0528BF6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07EAA0F-C971-4228-A8EF-38965C7F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949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F1E07B-6812-3014-2924-CF8AA9402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03A73AC-0DDD-F768-F9CA-13A847A719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FDE0DE-358C-EA2C-7716-8AD3D4BF3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9BB751-A23B-00FE-61C1-1A46CBB0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EE7DAE-B878-BDB9-0069-40F29235B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480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41025F6-970F-2450-08BC-7EC735C8E4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5A36ED9-7D45-D4B9-CA18-4F1128515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4F5A41-4D8D-839B-60F2-1355824D6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C10ECF-DFC6-0F61-75BD-4068917B4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00F1F8-2751-4A2A-739C-9DE23D706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94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1B29C2-CAE7-1607-34B2-58D662276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42B52DC-AD96-625F-334A-A03A3932A7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FE343E-C14F-5473-5CC3-6085107127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FEDEE6-C43A-4BDB-A460-B042986E8549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5513C3-118E-821E-9725-A6E33C5C34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176618D-DC40-73C9-0D08-B21163703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E6C90-C0AF-474F-BB21-F79EB9DC4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705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slide" Target="slide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5.xml"/><Relationship Id="rId11" Type="http://schemas.openxmlformats.org/officeDocument/2006/relationships/image" Target="../media/image3.png"/><Relationship Id="rId5" Type="http://schemas.openxmlformats.org/officeDocument/2006/relationships/slide" Target="slide6.xml"/><Relationship Id="rId10" Type="http://schemas.openxmlformats.org/officeDocument/2006/relationships/slide" Target="slide8.xml"/><Relationship Id="rId4" Type="http://schemas.openxmlformats.org/officeDocument/2006/relationships/slide" Target="slide4.xml"/><Relationship Id="rId9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6.xml"/><Relationship Id="rId7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8.xml"/><Relationship Id="rId4" Type="http://schemas.openxmlformats.org/officeDocument/2006/relationships/slide" Target="slide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wmf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" Target="slide3.xml"/><Relationship Id="rId7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slide" Target="slide4.xml"/><Relationship Id="rId10" Type="http://schemas.openxmlformats.org/officeDocument/2006/relationships/image" Target="../media/image12.jpeg"/><Relationship Id="rId4" Type="http://schemas.openxmlformats.org/officeDocument/2006/relationships/image" Target="../media/image8.jpeg"/><Relationship Id="rId9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slide" Target="slide20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4" action="ppaction://hlinksldjump"/>
            <a:extLst>
              <a:ext uri="{FF2B5EF4-FFF2-40B4-BE49-F238E27FC236}">
                <a16:creationId xmlns:a16="http://schemas.microsoft.com/office/drawing/2014/main" id="{10EA58BD-9395-0C72-C111-4FC6DC09CCB2}"/>
              </a:ext>
            </a:extLst>
          </p:cNvPr>
          <p:cNvSpPr/>
          <p:nvPr/>
        </p:nvSpPr>
        <p:spPr>
          <a:xfrm>
            <a:off x="4465674" y="1371600"/>
            <a:ext cx="754912" cy="79744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5" action="ppaction://hlinksldjump"/>
            <a:extLst>
              <a:ext uri="{FF2B5EF4-FFF2-40B4-BE49-F238E27FC236}">
                <a16:creationId xmlns:a16="http://schemas.microsoft.com/office/drawing/2014/main" id="{7D78D181-B685-2F91-FD5A-060117B751A7}"/>
              </a:ext>
            </a:extLst>
          </p:cNvPr>
          <p:cNvSpPr/>
          <p:nvPr/>
        </p:nvSpPr>
        <p:spPr>
          <a:xfrm>
            <a:off x="9888279" y="4937051"/>
            <a:ext cx="1616149" cy="17401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6" action="ppaction://hlinksldjump"/>
            <a:extLst>
              <a:ext uri="{FF2B5EF4-FFF2-40B4-BE49-F238E27FC236}">
                <a16:creationId xmlns:a16="http://schemas.microsoft.com/office/drawing/2014/main" id="{2BD663DB-65D7-C181-4642-D56EBAFF11DF}"/>
              </a:ext>
            </a:extLst>
          </p:cNvPr>
          <p:cNvSpPr/>
          <p:nvPr/>
        </p:nvSpPr>
        <p:spPr>
          <a:xfrm>
            <a:off x="4742120" y="4937051"/>
            <a:ext cx="2073349" cy="87009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7" action="ppaction://hlinksldjump"/>
            <a:extLst>
              <a:ext uri="{FF2B5EF4-FFF2-40B4-BE49-F238E27FC236}">
                <a16:creationId xmlns:a16="http://schemas.microsoft.com/office/drawing/2014/main" id="{F7347C2C-A1F6-B077-AB8E-FBA4818D8389}"/>
              </a:ext>
            </a:extLst>
          </p:cNvPr>
          <p:cNvSpPr/>
          <p:nvPr/>
        </p:nvSpPr>
        <p:spPr>
          <a:xfrm>
            <a:off x="9356651" y="712381"/>
            <a:ext cx="2360428" cy="42246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ikson-christmas">
            <a:hlinkClick r:id="" action="ppaction://media"/>
            <a:extLst>
              <a:ext uri="{FF2B5EF4-FFF2-40B4-BE49-F238E27FC236}">
                <a16:creationId xmlns:a16="http://schemas.microsoft.com/office/drawing/2014/main" id="{E19B215B-3FCB-7187-7713-2B98294378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93010" y="4188326"/>
            <a:ext cx="406400" cy="406400"/>
          </a:xfrm>
          <a:prstGeom prst="rect">
            <a:avLst/>
          </a:prstGeom>
        </p:spPr>
      </p:pic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13BE2072-752A-B4A0-5D57-95A7A2DE2240}"/>
              </a:ext>
            </a:extLst>
          </p:cNvPr>
          <p:cNvSpPr/>
          <p:nvPr/>
        </p:nvSpPr>
        <p:spPr>
          <a:xfrm>
            <a:off x="1881963" y="3429000"/>
            <a:ext cx="2190307" cy="206803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10" action="ppaction://hlinksldjump"/>
            <a:extLst>
              <a:ext uri="{FF2B5EF4-FFF2-40B4-BE49-F238E27FC236}">
                <a16:creationId xmlns:a16="http://schemas.microsoft.com/office/drawing/2014/main" id="{A8098632-483F-0DB9-BE9B-9D0BCE361D7C}"/>
              </a:ext>
            </a:extLst>
          </p:cNvPr>
          <p:cNvSpPr/>
          <p:nvPr/>
        </p:nvSpPr>
        <p:spPr>
          <a:xfrm>
            <a:off x="2123856" y="341571"/>
            <a:ext cx="1738422" cy="182747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Изображение выглядит как рождество, Вымышленный персонаж, графическая вставка, Мультфильм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1CC3F47-F4F5-C630-2669-327D1B8C7D7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38" r="-1" b="21155"/>
          <a:stretch/>
        </p:blipFill>
        <p:spPr>
          <a:xfrm flipH="1">
            <a:off x="-140385" y="259979"/>
            <a:ext cx="5754375" cy="6598020"/>
          </a:xfrm>
          <a:prstGeom prst="rect">
            <a:avLst/>
          </a:prstGeom>
        </p:spPr>
      </p:pic>
      <p:sp>
        <p:nvSpPr>
          <p:cNvPr id="10" name="Облачко с текстом: овальное 9">
            <a:extLst>
              <a:ext uri="{FF2B5EF4-FFF2-40B4-BE49-F238E27FC236}">
                <a16:creationId xmlns:a16="http://schemas.microsoft.com/office/drawing/2014/main" id="{409E078A-FDB4-1AE3-BA8B-AC00E112E0E4}"/>
              </a:ext>
            </a:extLst>
          </p:cNvPr>
          <p:cNvSpPr/>
          <p:nvPr/>
        </p:nvSpPr>
        <p:spPr>
          <a:xfrm>
            <a:off x="4465674" y="63586"/>
            <a:ext cx="7395881" cy="2894767"/>
          </a:xfrm>
          <a:prstGeom prst="wedgeEllipseCallout">
            <a:avLst>
              <a:gd name="adj1" fmla="val -63781"/>
              <a:gd name="adj2" fmla="val 5184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Bahnschrift Light Condensed" panose="020B050204020402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Light Condensed" panose="020B050204020402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Здравствуйте, мои дорогие помощники! У меня настоящая предпраздничная тревога: я полностью забыл код от двери, которая ведёт на улицу! А сани с подарками уже запряжены, олени готовы, но мы не можем выехать, чтобы доставить детям радость!</a:t>
            </a:r>
          </a:p>
          <a:p>
            <a:pPr algn="ctr"/>
            <a:endParaRPr lang="ru-RU" dirty="0">
              <a:latin typeface="Candara" panose="020E0502030303020204" pitchFamily="34" charset="0"/>
            </a:endParaRPr>
          </a:p>
        </p:txBody>
      </p:sp>
      <p:sp>
        <p:nvSpPr>
          <p:cNvPr id="16" name="Стрелка: вправо 1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84B1618-70B8-93F9-697D-EED9D99491F5}"/>
              </a:ext>
            </a:extLst>
          </p:cNvPr>
          <p:cNvSpPr/>
          <p:nvPr/>
        </p:nvSpPr>
        <p:spPr>
          <a:xfrm>
            <a:off x="5220586" y="5807149"/>
            <a:ext cx="1357426" cy="870098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ДАЛЕЕ</a:t>
            </a:r>
          </a:p>
        </p:txBody>
      </p:sp>
    </p:spTree>
    <p:extLst>
      <p:ext uri="{BB962C8B-B14F-4D97-AF65-F5344CB8AC3E}">
        <p14:creationId xmlns:p14="http://schemas.microsoft.com/office/powerpoint/2010/main" val="115211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0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2" action="ppaction://hlinksldjump"/>
            <a:extLst>
              <a:ext uri="{FF2B5EF4-FFF2-40B4-BE49-F238E27FC236}">
                <a16:creationId xmlns:a16="http://schemas.microsoft.com/office/drawing/2014/main" id="{10EA58BD-9395-0C72-C111-4FC6DC09CCB2}"/>
              </a:ext>
            </a:extLst>
          </p:cNvPr>
          <p:cNvSpPr/>
          <p:nvPr/>
        </p:nvSpPr>
        <p:spPr>
          <a:xfrm>
            <a:off x="4465674" y="1371600"/>
            <a:ext cx="754912" cy="79744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  <a:extLst>
              <a:ext uri="{FF2B5EF4-FFF2-40B4-BE49-F238E27FC236}">
                <a16:creationId xmlns:a16="http://schemas.microsoft.com/office/drawing/2014/main" id="{7D78D181-B685-2F91-FD5A-060117B751A7}"/>
              </a:ext>
            </a:extLst>
          </p:cNvPr>
          <p:cNvSpPr/>
          <p:nvPr/>
        </p:nvSpPr>
        <p:spPr>
          <a:xfrm>
            <a:off x="9888279" y="4937051"/>
            <a:ext cx="1616149" cy="17401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2BD663DB-65D7-C181-4642-D56EBAFF11DF}"/>
              </a:ext>
            </a:extLst>
          </p:cNvPr>
          <p:cNvSpPr/>
          <p:nvPr/>
        </p:nvSpPr>
        <p:spPr>
          <a:xfrm>
            <a:off x="4742120" y="4937051"/>
            <a:ext cx="2073349" cy="87009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F7347C2C-A1F6-B077-AB8E-FBA4818D8389}"/>
              </a:ext>
            </a:extLst>
          </p:cNvPr>
          <p:cNvSpPr/>
          <p:nvPr/>
        </p:nvSpPr>
        <p:spPr>
          <a:xfrm>
            <a:off x="9356651" y="712381"/>
            <a:ext cx="2360428" cy="42246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13BE2072-752A-B4A0-5D57-95A7A2DE2240}"/>
              </a:ext>
            </a:extLst>
          </p:cNvPr>
          <p:cNvSpPr/>
          <p:nvPr/>
        </p:nvSpPr>
        <p:spPr>
          <a:xfrm>
            <a:off x="1881963" y="3429000"/>
            <a:ext cx="2190307" cy="206803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A8098632-483F-0DB9-BE9B-9D0BCE361D7C}"/>
              </a:ext>
            </a:extLst>
          </p:cNvPr>
          <p:cNvSpPr/>
          <p:nvPr/>
        </p:nvSpPr>
        <p:spPr>
          <a:xfrm>
            <a:off x="2123856" y="341571"/>
            <a:ext cx="1738422" cy="182747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Изображение выглядит как рождество, Вымышленный персонаж, графическая вставка, Мультфильм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1CC3F47-F4F5-C630-2669-327D1B8C7D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38" r="-1" b="21155"/>
          <a:stretch/>
        </p:blipFill>
        <p:spPr>
          <a:xfrm flipH="1">
            <a:off x="-140385" y="259979"/>
            <a:ext cx="5754375" cy="6598020"/>
          </a:xfrm>
          <a:prstGeom prst="rect">
            <a:avLst/>
          </a:prstGeom>
        </p:spPr>
      </p:pic>
      <p:sp>
        <p:nvSpPr>
          <p:cNvPr id="13" name="Облачко с текстом: овальное 12">
            <a:extLst>
              <a:ext uri="{FF2B5EF4-FFF2-40B4-BE49-F238E27FC236}">
                <a16:creationId xmlns:a16="http://schemas.microsoft.com/office/drawing/2014/main" id="{9183956F-6150-998F-9B63-BD9EB0CF450C}"/>
              </a:ext>
            </a:extLst>
          </p:cNvPr>
          <p:cNvSpPr/>
          <p:nvPr/>
        </p:nvSpPr>
        <p:spPr>
          <a:xfrm>
            <a:off x="4641738" y="31648"/>
            <a:ext cx="7375972" cy="2566867"/>
          </a:xfrm>
          <a:prstGeom prst="wedgeEllipseCallout">
            <a:avLst>
              <a:gd name="adj1" fmla="val -63781"/>
              <a:gd name="adj2" fmla="val 5184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Light Condensed" panose="020B050204020402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Я разбросал подсказки в предметах вокруг. Каждое решённое задание даст вам одну цифру секретного кода. Найдите все части, соберите комбинацию из ПЯТИ цифр и откройте мне дверь! Без вас Новый год под угрозой!</a:t>
            </a:r>
            <a:endParaRPr lang="ru-RU" sz="2400" dirty="0">
              <a:latin typeface="Candara" panose="020E0502030303020204" pitchFamily="34" charset="0"/>
            </a:endParaRPr>
          </a:p>
        </p:txBody>
      </p:sp>
      <p:sp>
        <p:nvSpPr>
          <p:cNvPr id="9" name="Стрелка: вправо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D780D68-9B86-E6F4-FE2B-71E8669D3769}"/>
              </a:ext>
            </a:extLst>
          </p:cNvPr>
          <p:cNvSpPr/>
          <p:nvPr/>
        </p:nvSpPr>
        <p:spPr>
          <a:xfrm>
            <a:off x="5220586" y="5807149"/>
            <a:ext cx="1357426" cy="870098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ДАЛЕЕ</a:t>
            </a:r>
          </a:p>
        </p:txBody>
      </p:sp>
    </p:spTree>
    <p:extLst>
      <p:ext uri="{BB962C8B-B14F-4D97-AF65-F5344CB8AC3E}">
        <p14:creationId xmlns:p14="http://schemas.microsoft.com/office/powerpoint/2010/main" val="220813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2" action="ppaction://hlinksldjump"/>
            <a:extLst>
              <a:ext uri="{FF2B5EF4-FFF2-40B4-BE49-F238E27FC236}">
                <a16:creationId xmlns:a16="http://schemas.microsoft.com/office/drawing/2014/main" id="{10EA58BD-9395-0C72-C111-4FC6DC09CCB2}"/>
              </a:ext>
            </a:extLst>
          </p:cNvPr>
          <p:cNvSpPr/>
          <p:nvPr/>
        </p:nvSpPr>
        <p:spPr>
          <a:xfrm>
            <a:off x="4465674" y="1371600"/>
            <a:ext cx="754912" cy="79744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  <a:extLst>
              <a:ext uri="{FF2B5EF4-FFF2-40B4-BE49-F238E27FC236}">
                <a16:creationId xmlns:a16="http://schemas.microsoft.com/office/drawing/2014/main" id="{7D78D181-B685-2F91-FD5A-060117B751A7}"/>
              </a:ext>
            </a:extLst>
          </p:cNvPr>
          <p:cNvSpPr/>
          <p:nvPr/>
        </p:nvSpPr>
        <p:spPr>
          <a:xfrm>
            <a:off x="9888279" y="4937051"/>
            <a:ext cx="1616149" cy="17401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2BD663DB-65D7-C181-4642-D56EBAFF11DF}"/>
              </a:ext>
            </a:extLst>
          </p:cNvPr>
          <p:cNvSpPr/>
          <p:nvPr/>
        </p:nvSpPr>
        <p:spPr>
          <a:xfrm>
            <a:off x="4742120" y="4937051"/>
            <a:ext cx="2073349" cy="87009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F7347C2C-A1F6-B077-AB8E-FBA4818D8389}"/>
              </a:ext>
            </a:extLst>
          </p:cNvPr>
          <p:cNvSpPr/>
          <p:nvPr/>
        </p:nvSpPr>
        <p:spPr>
          <a:xfrm>
            <a:off x="9356651" y="712381"/>
            <a:ext cx="2360428" cy="422467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13BE2072-752A-B4A0-5D57-95A7A2DE2240}"/>
              </a:ext>
            </a:extLst>
          </p:cNvPr>
          <p:cNvSpPr/>
          <p:nvPr/>
        </p:nvSpPr>
        <p:spPr>
          <a:xfrm>
            <a:off x="1881963" y="3429000"/>
            <a:ext cx="2190307" cy="206803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A8098632-483F-0DB9-BE9B-9D0BCE361D7C}"/>
              </a:ext>
            </a:extLst>
          </p:cNvPr>
          <p:cNvSpPr/>
          <p:nvPr/>
        </p:nvSpPr>
        <p:spPr>
          <a:xfrm>
            <a:off x="2123856" y="341571"/>
            <a:ext cx="1738422" cy="182747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954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40735" y="510363"/>
            <a:ext cx="10345479" cy="5667153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</a:rPr>
              <a:t>Распределите живые организмы по группам, в соответствии с их типом </a:t>
            </a:r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  <a:hlinkClick r:id="rId2" action="ppaction://hlinksldjump"/>
              </a:rPr>
              <a:t>питания</a:t>
            </a:r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</a:rPr>
              <a:t>.</a:t>
            </a:r>
          </a:p>
        </p:txBody>
      </p:sp>
      <p:sp>
        <p:nvSpPr>
          <p:cNvPr id="3" name="Овал 2">
            <a:hlinkClick r:id="rId3" action="ppaction://hlinksldjump"/>
            <a:extLst>
              <a:ext uri="{FF2B5EF4-FFF2-40B4-BE49-F238E27FC236}">
                <a16:creationId xmlns:a16="http://schemas.microsoft.com/office/drawing/2014/main" id="{88AB0B2D-30EF-B2E6-A0CE-8F6B8CB6E073}"/>
              </a:ext>
            </a:extLst>
          </p:cNvPr>
          <p:cNvSpPr/>
          <p:nvPr/>
        </p:nvSpPr>
        <p:spPr>
          <a:xfrm>
            <a:off x="10015869" y="255182"/>
            <a:ext cx="1339702" cy="1360967"/>
          </a:xfrm>
          <a:prstGeom prst="ellipse">
            <a:avLst/>
          </a:prstGeom>
          <a:solidFill>
            <a:srgbClr val="E74D4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X</a:t>
            </a:r>
            <a:endParaRPr lang="ru-RU" sz="6000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D78F7-29BE-395E-1B6F-7D5490C27159}"/>
              </a:ext>
            </a:extLst>
          </p:cNvPr>
          <p:cNvSpPr txBox="1"/>
          <p:nvPr/>
        </p:nvSpPr>
        <p:spPr>
          <a:xfrm>
            <a:off x="2783072" y="5550196"/>
            <a:ext cx="66258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Montserrat" panose="00000500000000000000" pitchFamily="2" charset="-52"/>
              </a:rPr>
              <a:t>Ответ является первой частью кода от двери</a:t>
            </a:r>
          </a:p>
        </p:txBody>
      </p:sp>
    </p:spTree>
    <p:extLst>
      <p:ext uri="{BB962C8B-B14F-4D97-AF65-F5344CB8AC3E}">
        <p14:creationId xmlns:p14="http://schemas.microsoft.com/office/powerpoint/2010/main" val="1117759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23331" y="1"/>
            <a:ext cx="10959153" cy="6858000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AdventureIndianaJones" panose="020005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Задание</a:t>
            </a:r>
          </a:p>
        </p:txBody>
      </p:sp>
      <p:sp>
        <p:nvSpPr>
          <p:cNvPr id="3" name="Овал 2">
            <a:hlinkClick r:id="rId2" action="ppaction://hlinksldjump"/>
            <a:extLst>
              <a:ext uri="{FF2B5EF4-FFF2-40B4-BE49-F238E27FC236}">
                <a16:creationId xmlns:a16="http://schemas.microsoft.com/office/drawing/2014/main" id="{88AB0B2D-30EF-B2E6-A0CE-8F6B8CB6E073}"/>
              </a:ext>
            </a:extLst>
          </p:cNvPr>
          <p:cNvSpPr/>
          <p:nvPr/>
        </p:nvSpPr>
        <p:spPr>
          <a:xfrm>
            <a:off x="10809709" y="145999"/>
            <a:ext cx="1339702" cy="1360967"/>
          </a:xfrm>
          <a:prstGeom prst="ellipse">
            <a:avLst/>
          </a:prstGeom>
          <a:solidFill>
            <a:srgbClr val="E74D4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X</a:t>
            </a:r>
            <a:endParaRPr lang="ru-RU" sz="6000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D78F7-29BE-395E-1B6F-7D5490C27159}"/>
              </a:ext>
            </a:extLst>
          </p:cNvPr>
          <p:cNvSpPr txBox="1"/>
          <p:nvPr/>
        </p:nvSpPr>
        <p:spPr>
          <a:xfrm>
            <a:off x="1378082" y="5861810"/>
            <a:ext cx="9649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Montserrat" panose="00000500000000000000" pitchFamily="2" charset="-52"/>
              </a:rPr>
              <a:t>Цифра «ОТДЕЛА» является второй цифрой кода от двери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5803" t="28871" r="24048" b="16838"/>
          <a:stretch/>
        </p:blipFill>
        <p:spPr>
          <a:xfrm>
            <a:off x="1570174" y="213270"/>
            <a:ext cx="9239534" cy="564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550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40735" y="510363"/>
            <a:ext cx="10345479" cy="5667153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  <a:hlinkClick r:id="rId2" action="ppaction://hlinksldjump"/>
              </a:rPr>
              <a:t>Разгадай кроссворд</a:t>
            </a:r>
            <a:endParaRPr lang="ru-RU" sz="8800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Овал 2">
            <a:hlinkClick r:id="rId3" action="ppaction://hlinksldjump"/>
            <a:extLst>
              <a:ext uri="{FF2B5EF4-FFF2-40B4-BE49-F238E27FC236}">
                <a16:creationId xmlns:a16="http://schemas.microsoft.com/office/drawing/2014/main" id="{88AB0B2D-30EF-B2E6-A0CE-8F6B8CB6E073}"/>
              </a:ext>
            </a:extLst>
          </p:cNvPr>
          <p:cNvSpPr/>
          <p:nvPr/>
        </p:nvSpPr>
        <p:spPr>
          <a:xfrm>
            <a:off x="10015869" y="255182"/>
            <a:ext cx="1339702" cy="1360967"/>
          </a:xfrm>
          <a:prstGeom prst="ellipse">
            <a:avLst/>
          </a:prstGeom>
          <a:solidFill>
            <a:srgbClr val="E74D4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X</a:t>
            </a:r>
            <a:endParaRPr lang="ru-RU" sz="6000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D78F7-29BE-395E-1B6F-7D5490C27159}"/>
              </a:ext>
            </a:extLst>
          </p:cNvPr>
          <p:cNvSpPr txBox="1"/>
          <p:nvPr/>
        </p:nvSpPr>
        <p:spPr>
          <a:xfrm>
            <a:off x="2783072" y="5550196"/>
            <a:ext cx="66258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Montserrat" panose="00000500000000000000" pitchFamily="2" charset="-52"/>
              </a:rPr>
              <a:t>Ответ является третьей частью кода от двери</a:t>
            </a:r>
          </a:p>
        </p:txBody>
      </p:sp>
    </p:spTree>
    <p:extLst>
      <p:ext uri="{BB962C8B-B14F-4D97-AF65-F5344CB8AC3E}">
        <p14:creationId xmlns:p14="http://schemas.microsoft.com/office/powerpoint/2010/main" val="561009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40735" y="286603"/>
            <a:ext cx="10345479" cy="6237027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Monotype Corsiva" panose="03010101010201010101" pitchFamily="66" charset="0"/>
              </a:rPr>
              <a:t>В клетках листьев клёна днём происходит процесс, во время которого из воздуха поглощается углекислый газ. </a:t>
            </a:r>
          </a:p>
          <a:p>
            <a:pPr algn="ctr"/>
            <a:r>
              <a:rPr lang="ru-RU" sz="4000" dirty="0">
                <a:solidFill>
                  <a:schemeClr val="tx1"/>
                </a:solidFill>
                <a:latin typeface="Monotype Corsiva" panose="03010101010201010101" pitchFamily="66" charset="0"/>
              </a:rPr>
              <a:t>Найдите в приведённом ниже списке название этого процесса. </a:t>
            </a:r>
          </a:p>
          <a:p>
            <a:pPr algn="ctr"/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Рост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фотосинтез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движение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выделение</a:t>
            </a:r>
            <a:r>
              <a:rPr lang="ru-RU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u="sng" dirty="0">
              <a:solidFill>
                <a:schemeClr val="tx1"/>
              </a:solidFill>
              <a:latin typeface="Times New Roman" panose="02020603050405020304" pitchFamily="18" charset="0"/>
              <a:ea typeface="ADLaM Display" panose="0201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3" name="Овал 2">
            <a:hlinkClick r:id="rId6" action="ppaction://hlinksldjump"/>
            <a:extLst>
              <a:ext uri="{FF2B5EF4-FFF2-40B4-BE49-F238E27FC236}">
                <a16:creationId xmlns:a16="http://schemas.microsoft.com/office/drawing/2014/main" id="{88AB0B2D-30EF-B2E6-A0CE-8F6B8CB6E073}"/>
              </a:ext>
            </a:extLst>
          </p:cNvPr>
          <p:cNvSpPr/>
          <p:nvPr/>
        </p:nvSpPr>
        <p:spPr>
          <a:xfrm>
            <a:off x="10548132" y="159648"/>
            <a:ext cx="1339702" cy="1360967"/>
          </a:xfrm>
          <a:prstGeom prst="ellipse">
            <a:avLst/>
          </a:prstGeom>
          <a:solidFill>
            <a:srgbClr val="E74D4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X</a:t>
            </a:r>
            <a:endParaRPr lang="ru-RU" sz="6000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D78F7-29BE-395E-1B6F-7D5490C27159}"/>
              </a:ext>
            </a:extLst>
          </p:cNvPr>
          <p:cNvSpPr txBox="1"/>
          <p:nvPr/>
        </p:nvSpPr>
        <p:spPr>
          <a:xfrm>
            <a:off x="2581836" y="5701525"/>
            <a:ext cx="7284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Montserrat" panose="00000500000000000000" pitchFamily="2" charset="-52"/>
              </a:rPr>
              <a:t>Ответ является четвертой цифрой кода от двери</a:t>
            </a:r>
          </a:p>
        </p:txBody>
      </p:sp>
    </p:spTree>
    <p:extLst>
      <p:ext uri="{BB962C8B-B14F-4D97-AF65-F5344CB8AC3E}">
        <p14:creationId xmlns:p14="http://schemas.microsoft.com/office/powerpoint/2010/main" val="993273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40735" y="510363"/>
            <a:ext cx="10345479" cy="5667153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  <a:hlinkClick r:id="rId2" action="ppaction://hlinksldjump"/>
              </a:rPr>
              <a:t>Разгадай ребус</a:t>
            </a:r>
            <a:endParaRPr lang="ru-RU" sz="7200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/>
            <a:endParaRPr lang="ru-RU" sz="6600" dirty="0">
              <a:solidFill>
                <a:schemeClr val="bg2">
                  <a:lumMod val="25000"/>
                </a:schemeClr>
              </a:solidFill>
              <a:latin typeface="AdventureIndianaJones" panose="020005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Овал 2">
            <a:hlinkClick r:id="rId3" action="ppaction://hlinksldjump"/>
            <a:extLst>
              <a:ext uri="{FF2B5EF4-FFF2-40B4-BE49-F238E27FC236}">
                <a16:creationId xmlns:a16="http://schemas.microsoft.com/office/drawing/2014/main" id="{88AB0B2D-30EF-B2E6-A0CE-8F6B8CB6E073}"/>
              </a:ext>
            </a:extLst>
          </p:cNvPr>
          <p:cNvSpPr/>
          <p:nvPr/>
        </p:nvSpPr>
        <p:spPr>
          <a:xfrm>
            <a:off x="10015869" y="255182"/>
            <a:ext cx="1339702" cy="1360967"/>
          </a:xfrm>
          <a:prstGeom prst="ellipse">
            <a:avLst/>
          </a:prstGeom>
          <a:solidFill>
            <a:srgbClr val="E74D4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X</a:t>
            </a:r>
            <a:endParaRPr lang="ru-RU" sz="6000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934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40735" y="510363"/>
            <a:ext cx="10345479" cy="5667153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AdventureIndianaJones" panose="020005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Введи получившийся код</a:t>
            </a:r>
          </a:p>
          <a:p>
            <a:pPr algn="ctr"/>
            <a:endParaRPr lang="ru-RU" sz="6600" dirty="0">
              <a:solidFill>
                <a:schemeClr val="bg2">
                  <a:lumMod val="25000"/>
                </a:schemeClr>
              </a:solidFill>
              <a:latin typeface="AdventureIndianaJones" panose="020005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/>
            <a:endParaRPr lang="ru-RU" sz="6600" dirty="0">
              <a:solidFill>
                <a:schemeClr val="bg2">
                  <a:lumMod val="25000"/>
                </a:schemeClr>
              </a:solidFill>
              <a:latin typeface="AdventureIndianaJones" panose="020005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Овал 2">
            <a:hlinkClick r:id="rId4" action="ppaction://hlinksldjump"/>
            <a:extLst>
              <a:ext uri="{FF2B5EF4-FFF2-40B4-BE49-F238E27FC236}">
                <a16:creationId xmlns:a16="http://schemas.microsoft.com/office/drawing/2014/main" id="{88AB0B2D-30EF-B2E6-A0CE-8F6B8CB6E073}"/>
              </a:ext>
            </a:extLst>
          </p:cNvPr>
          <p:cNvSpPr/>
          <p:nvPr/>
        </p:nvSpPr>
        <p:spPr>
          <a:xfrm>
            <a:off x="10015869" y="255182"/>
            <a:ext cx="1339702" cy="1360967"/>
          </a:xfrm>
          <a:prstGeom prst="ellipse">
            <a:avLst/>
          </a:prstGeom>
          <a:solidFill>
            <a:srgbClr val="E74D4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X</a:t>
            </a:r>
            <a:endParaRPr lang="ru-RU" sz="6000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6" name="CA1">
            <a:extLst>
              <a:ext uri="{FF2B5EF4-FFF2-40B4-BE49-F238E27FC236}">
                <a16:creationId xmlns:a16="http://schemas.microsoft.com/office/drawing/2014/main" id="{25576864-25E4-30F4-B78F-47046015F748}"/>
              </a:ext>
            </a:extLst>
          </p:cNvPr>
          <p:cNvSpPr txBox="1"/>
          <p:nvPr/>
        </p:nvSpPr>
        <p:spPr>
          <a:xfrm>
            <a:off x="-1775637" y="2530549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92756</a:t>
            </a:r>
          </a:p>
        </p:txBody>
      </p:sp>
      <p:sp>
        <p:nvSpPr>
          <p:cNvPr id="7" name="Прямоугольник: скругленные углы 6">
            <a:hlinkClick r:id="" action="ppaction://macro?name=CheckAnswer"/>
            <a:extLst>
              <a:ext uri="{FF2B5EF4-FFF2-40B4-BE49-F238E27FC236}">
                <a16:creationId xmlns:a16="http://schemas.microsoft.com/office/drawing/2014/main" id="{5767B574-D99F-BE8A-513B-FDC34105558A}"/>
              </a:ext>
            </a:extLst>
          </p:cNvPr>
          <p:cNvSpPr/>
          <p:nvPr/>
        </p:nvSpPr>
        <p:spPr>
          <a:xfrm>
            <a:off x="3986630" y="4966636"/>
            <a:ext cx="4218739" cy="914400"/>
          </a:xfrm>
          <a:prstGeom prst="roundRect">
            <a:avLst/>
          </a:prstGeom>
          <a:solidFill>
            <a:srgbClr val="EFEBD9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serrat" panose="00000500000000000000" pitchFamily="2" charset="-52"/>
              </a:rPr>
              <a:t>Открыть дверь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9" name="AA1" r:id="rId2" imgW="7048440" imgH="914400"/>
        </mc:Choice>
        <mc:Fallback>
          <p:control name="AA1" r:id="rId2" imgW="7048440" imgH="914400">
            <p:pic>
              <p:nvPicPr>
                <p:cNvPr id="5" name="AA1">
                  <a:extLst>
                    <a:ext uri="{FF2B5EF4-FFF2-40B4-BE49-F238E27FC236}">
                      <a16:creationId xmlns:a16="http://schemas.microsoft.com/office/drawing/2014/main" id="{9225307D-E3F5-724D-56DA-3E5B736ACBC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738344" y="3902075"/>
                  <a:ext cx="7049238" cy="9144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44626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A0A59018-099B-BAD4-463D-0673B96BE466}"/>
              </a:ext>
            </a:extLst>
          </p:cNvPr>
          <p:cNvSpPr/>
          <p:nvPr/>
        </p:nvSpPr>
        <p:spPr>
          <a:xfrm>
            <a:off x="5369859" y="0"/>
            <a:ext cx="6403927" cy="2088776"/>
          </a:xfrm>
          <a:prstGeom prst="wedgeEllipseCallout">
            <a:avLst>
              <a:gd name="adj1" fmla="val -63781"/>
              <a:gd name="adj2" fmla="val 6968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Bahnschrift Light Condensed" panose="020B050204020402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8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Light Condensed" panose="020B050204020402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Дорогие ребята! Огромное вам спасибо за помощь! Благодаря вам Новый год спасён! Теперь я успею облететь весь мир и заглянуть в дом к каждому ребёнку. И для вас я приготовил маленький подарок! </a:t>
            </a:r>
          </a:p>
          <a:p>
            <a:pPr algn="ctr"/>
            <a:r>
              <a:rPr lang="ru-RU" sz="18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Bahnschrift Light Condensed" panose="020B050204020402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С Новым годом! Пусть он будет самым сказочным!</a:t>
            </a:r>
          </a:p>
          <a:p>
            <a:pPr algn="ctr"/>
            <a:endParaRPr lang="ru-RU" dirty="0">
              <a:latin typeface="Candara" panose="020E0502030303020204" pitchFamily="34" charset="0"/>
            </a:endParaRPr>
          </a:p>
        </p:txBody>
      </p:sp>
      <p:pic>
        <p:nvPicPr>
          <p:cNvPr id="3" name="jg-032316-sfx-ho-ho-ho">
            <a:hlinkClick r:id="" action="ppaction://media"/>
            <a:extLst>
              <a:ext uri="{FF2B5EF4-FFF2-40B4-BE49-F238E27FC236}">
                <a16:creationId xmlns:a16="http://schemas.microsoft.com/office/drawing/2014/main" id="{69BBFA69-EFFD-0329-A930-6F793DA1A7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70586" y="163623"/>
            <a:ext cx="406400" cy="406400"/>
          </a:xfrm>
          <a:prstGeom prst="rect">
            <a:avLst/>
          </a:prstGeom>
        </p:spPr>
      </p:pic>
      <p:pic>
        <p:nvPicPr>
          <p:cNvPr id="5" name="jg-032316-sfx-sleigh-bells-long">
            <a:hlinkClick r:id="" action="ppaction://media"/>
            <a:extLst>
              <a:ext uri="{FF2B5EF4-FFF2-40B4-BE49-F238E27FC236}">
                <a16:creationId xmlns:a16="http://schemas.microsoft.com/office/drawing/2014/main" id="{DCFBBF31-7734-FCE7-B113-38EA30D4853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74130" y="57002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6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2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2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БЛОГ ДМИТРИЯ ЕВТИФЕЕВА | Встреча с тигром (заметки о фотосъемке диких  животных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2185" y="239383"/>
            <a:ext cx="2176957" cy="29026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пибара — Википедия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58" y="239383"/>
            <a:ext cx="3215568" cy="21443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Ромашки - что за цветы? Описание, полезные свойства и применение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31" y="3677893"/>
            <a:ext cx="3119888" cy="19499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Ель обыкновенна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864" y="234790"/>
            <a:ext cx="3103869" cy="317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Бактерии двигаются к источнику антибиотика в самоубийственной атаке — PCR  New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983" y="4198819"/>
            <a:ext cx="3965875" cy="2463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56180" y="365125"/>
            <a:ext cx="5497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84395" y="205244"/>
            <a:ext cx="5497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89709" y="2361327"/>
            <a:ext cx="5497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14855" y="4829270"/>
            <a:ext cx="5497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87215" y="5167502"/>
            <a:ext cx="5497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6" name="Стрелка: вправо 8">
            <a:hlinkClick r:id="rId3" action="ppaction://hlinksldjump"/>
            <a:extLst>
              <a:ext uri="{FF2B5EF4-FFF2-40B4-BE49-F238E27FC236}">
                <a16:creationId xmlns:a16="http://schemas.microsoft.com/office/drawing/2014/main" id="{2D780D68-9B86-E6F4-FE2B-71E8669D3769}"/>
              </a:ext>
            </a:extLst>
          </p:cNvPr>
          <p:cNvSpPr/>
          <p:nvPr/>
        </p:nvSpPr>
        <p:spPr>
          <a:xfrm>
            <a:off x="10556861" y="5875388"/>
            <a:ext cx="1357426" cy="870098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anose="020B0A04020102020204" pitchFamily="34" charset="0"/>
                <a:hlinkClick r:id="rId9" action="ppaction://hlinksldjump"/>
              </a:rPr>
              <a:t>ДАЛЕЕ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4098" name="Picture 2" descr="Израильские ученые вывели водоросли для здоровья и еды | ИА Красная Весна">
            <a:extLst>
              <a:ext uri="{FF2B5EF4-FFF2-40B4-BE49-F238E27FC236}">
                <a16:creationId xmlns:a16="http://schemas.microsoft.com/office/drawing/2014/main" id="{4B335BA5-1503-49D1-995B-5F07339DC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58" y="3634803"/>
            <a:ext cx="3426722" cy="21443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1FC7EFD-FF09-49A6-AEA7-EA8CAECD197C}"/>
              </a:ext>
            </a:extLst>
          </p:cNvPr>
          <p:cNvSpPr txBox="1"/>
          <p:nvPr/>
        </p:nvSpPr>
        <p:spPr>
          <a:xfrm>
            <a:off x="2918718" y="3683369"/>
            <a:ext cx="54970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9804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4" y="491319"/>
            <a:ext cx="10766946" cy="5550707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ru-RU" sz="6600" dirty="0">
                <a:solidFill>
                  <a:schemeClr val="tx1"/>
                </a:solidFill>
                <a:latin typeface="Monotype Corsiva" panose="03010101010201010101" pitchFamily="66" charset="0"/>
              </a:rPr>
              <a:t>Сложи все цифры, под которыми представлены гетеротрофы.</a:t>
            </a:r>
          </a:p>
          <a:p>
            <a:pPr marL="0" indent="0" algn="ctr">
              <a:buNone/>
            </a:pPr>
            <a:r>
              <a:rPr lang="ru-RU" sz="7200" dirty="0">
                <a:solidFill>
                  <a:schemeClr val="tx1"/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  <a:hlinkClick r:id="rId2" action="ppaction://hlinksldjump"/>
              </a:rPr>
              <a:t>Сумма</a:t>
            </a:r>
            <a:r>
              <a:rPr lang="ru-RU" sz="6600" dirty="0">
                <a:solidFill>
                  <a:schemeClr val="tx1"/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  <a:hlinkClick r:id="rId2" action="ppaction://hlinksldjump"/>
              </a:rPr>
              <a:t> </a:t>
            </a:r>
            <a:r>
              <a:rPr lang="ru-RU" sz="6600" dirty="0">
                <a:solidFill>
                  <a:schemeClr val="tx1"/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</a:rPr>
              <a:t>– </a:t>
            </a:r>
            <a:r>
              <a:rPr lang="ru-RU" sz="6600" b="1" dirty="0">
                <a:solidFill>
                  <a:schemeClr val="tx1"/>
                </a:solidFill>
                <a:latin typeface="Montserrat" panose="00000500000000000000" pitchFamily="2" charset="-52"/>
              </a:rPr>
              <a:t>это первая цифра кода от двери</a:t>
            </a:r>
            <a:r>
              <a:rPr lang="ru-RU" sz="6600" dirty="0">
                <a:solidFill>
                  <a:schemeClr val="tx1"/>
                </a:solidFill>
                <a:latin typeface="Monotype Corsiva" panose="03010101010201010101" pitchFamily="66" charset="0"/>
                <a:ea typeface="ADLaM Display" panose="02010000000000000000" pitchFamily="2" charset="0"/>
                <a:cs typeface="ADLaM Display" panose="02010000000000000000" pitchFamily="2" charset="0"/>
              </a:rPr>
              <a:t>.</a:t>
            </a:r>
          </a:p>
        </p:txBody>
      </p:sp>
      <p:sp>
        <p:nvSpPr>
          <p:cNvPr id="5" name="Стрелка: вправо 8">
            <a:hlinkClick r:id="rId3" action="ppaction://hlinksldjump"/>
            <a:extLst>
              <a:ext uri="{FF2B5EF4-FFF2-40B4-BE49-F238E27FC236}">
                <a16:creationId xmlns:a16="http://schemas.microsoft.com/office/drawing/2014/main" id="{2D780D68-9B86-E6F4-FE2B-71E8669D3769}"/>
              </a:ext>
            </a:extLst>
          </p:cNvPr>
          <p:cNvSpPr/>
          <p:nvPr/>
        </p:nvSpPr>
        <p:spPr>
          <a:xfrm>
            <a:off x="10556861" y="5875388"/>
            <a:ext cx="1357426" cy="870098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ДАЛЕЕ</a:t>
            </a:r>
          </a:p>
        </p:txBody>
      </p:sp>
    </p:spTree>
    <p:extLst>
      <p:ext uri="{BB962C8B-B14F-4D97-AF65-F5344CB8AC3E}">
        <p14:creationId xmlns:p14="http://schemas.microsoft.com/office/powerpoint/2010/main" val="113010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41510" y="95534"/>
            <a:ext cx="9831541" cy="6762465"/>
            <a:chOff x="0" y="0"/>
            <a:chExt cx="3675417" cy="249792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5417" cy="2497927"/>
            </a:xfrm>
            <a:custGeom>
              <a:avLst/>
              <a:gdLst/>
              <a:ahLst/>
              <a:cxnLst/>
              <a:rect l="l" t="t" r="r" b="b"/>
              <a:pathLst>
                <a:path w="3675417" h="2497927">
                  <a:moveTo>
                    <a:pt x="0" y="0"/>
                  </a:moveTo>
                  <a:lnTo>
                    <a:pt x="3675417" y="0"/>
                  </a:lnTo>
                  <a:lnTo>
                    <a:pt x="3675417" y="2497927"/>
                  </a:lnTo>
                  <a:lnTo>
                    <a:pt x="0" y="249792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675417" cy="2536027"/>
            </a:xfrm>
            <a:prstGeom prst="rect">
              <a:avLst/>
            </a:prstGeom>
          </p:spPr>
          <p:txBody>
            <a:bodyPr lIns="46104" tIns="46104" rIns="46104" bIns="46104" rtlCol="0" anchor="ctr"/>
            <a:lstStyle/>
            <a:p>
              <a:pPr algn="ctr">
                <a:lnSpc>
                  <a:spcPts val="1524"/>
                </a:lnSpc>
              </a:pPr>
              <a:endParaRPr sz="1634"/>
            </a:p>
          </p:txBody>
        </p:sp>
      </p:grpSp>
      <p:sp>
        <p:nvSpPr>
          <p:cNvPr id="5" name="Freeform 5"/>
          <p:cNvSpPr/>
          <p:nvPr/>
        </p:nvSpPr>
        <p:spPr>
          <a:xfrm>
            <a:off x="6254460" y="913985"/>
            <a:ext cx="4234231" cy="5537942"/>
          </a:xfrm>
          <a:custGeom>
            <a:avLst/>
            <a:gdLst/>
            <a:ahLst/>
            <a:cxnLst/>
            <a:rect l="l" t="t" r="r" b="b"/>
            <a:pathLst>
              <a:path w="4665495" h="6101992">
                <a:moveTo>
                  <a:pt x="0" y="0"/>
                </a:moveTo>
                <a:lnTo>
                  <a:pt x="4665494" y="0"/>
                </a:lnTo>
                <a:lnTo>
                  <a:pt x="4665494" y="6101992"/>
                </a:lnTo>
                <a:lnTo>
                  <a:pt x="0" y="61019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573" r="-10590" b="-2233"/>
            </a:stretch>
          </a:blipFill>
        </p:spPr>
      </p:sp>
      <p:sp>
        <p:nvSpPr>
          <p:cNvPr id="6" name="Freeform 6">
            <a:hlinkClick r:id="rId3" action="ppaction://hlinksldjump"/>
          </p:cNvPr>
          <p:cNvSpPr/>
          <p:nvPr/>
        </p:nvSpPr>
        <p:spPr>
          <a:xfrm>
            <a:off x="4467419" y="3947921"/>
            <a:ext cx="2695408" cy="2504006"/>
          </a:xfrm>
          <a:custGeom>
            <a:avLst/>
            <a:gdLst/>
            <a:ahLst/>
            <a:cxnLst/>
            <a:rect l="l" t="t" r="r" b="b"/>
            <a:pathLst>
              <a:path w="2969940" h="2759044">
                <a:moveTo>
                  <a:pt x="0" y="0"/>
                </a:moveTo>
                <a:lnTo>
                  <a:pt x="2969940" y="0"/>
                </a:lnTo>
                <a:lnTo>
                  <a:pt x="2969940" y="2759044"/>
                </a:lnTo>
                <a:lnTo>
                  <a:pt x="0" y="2759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721527" y="1445297"/>
            <a:ext cx="1677050" cy="1763018"/>
          </a:xfrm>
          <a:custGeom>
            <a:avLst/>
            <a:gdLst/>
            <a:ahLst/>
            <a:cxnLst/>
            <a:rect l="l" t="t" r="r" b="b"/>
            <a:pathLst>
              <a:path w="1847861" h="1942585">
                <a:moveTo>
                  <a:pt x="0" y="0"/>
                </a:moveTo>
                <a:lnTo>
                  <a:pt x="1847861" y="0"/>
                </a:lnTo>
                <a:lnTo>
                  <a:pt x="1847861" y="1942585"/>
                </a:lnTo>
                <a:lnTo>
                  <a:pt x="0" y="194258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784143" y="374052"/>
            <a:ext cx="6428096" cy="5257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69"/>
              </a:lnSpc>
            </a:pPr>
            <a:r>
              <a:rPr lang="en-US" sz="2906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Цитология</a:t>
            </a:r>
            <a:r>
              <a:rPr lang="en-US" sz="2906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– </a:t>
            </a:r>
            <a:r>
              <a:rPr lang="en-US" sz="2906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наука</a:t>
            </a:r>
            <a:r>
              <a:rPr lang="en-US" sz="2906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о </a:t>
            </a:r>
            <a:r>
              <a:rPr lang="en-US" sz="2906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клетке</a:t>
            </a:r>
            <a:endParaRPr lang="en-US" sz="2906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4927474" y="844829"/>
            <a:ext cx="2653970" cy="293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41"/>
              </a:lnSpc>
            </a:pPr>
            <a:r>
              <a:rPr lang="en-US" sz="1815" dirty="0" err="1">
                <a:solidFill>
                  <a:srgbClr val="F26666"/>
                </a:solidFill>
                <a:latin typeface="Calibri (MS)"/>
                <a:ea typeface="Calibri (MS)"/>
                <a:cs typeface="Calibri (MS)"/>
                <a:sym typeface="Calibri (MS)"/>
              </a:rPr>
              <a:t>Заполни</a:t>
            </a:r>
            <a:r>
              <a:rPr lang="en-US" sz="1815" dirty="0">
                <a:solidFill>
                  <a:srgbClr val="F26666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1815" dirty="0" err="1">
                <a:solidFill>
                  <a:srgbClr val="F26666"/>
                </a:solidFill>
                <a:latin typeface="Calibri (MS)"/>
                <a:ea typeface="Calibri (MS)"/>
                <a:cs typeface="Calibri (MS)"/>
                <a:sym typeface="Calibri (MS)"/>
              </a:rPr>
              <a:t>кроссвод</a:t>
            </a:r>
            <a:endParaRPr lang="en-US" sz="1815" dirty="0">
              <a:solidFill>
                <a:srgbClr val="F26666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640355" y="1494293"/>
            <a:ext cx="1901000" cy="256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32"/>
              </a:lnSpc>
            </a:pPr>
            <a:r>
              <a:rPr lang="en-US" sz="145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По горизонтали: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640356" y="1790513"/>
            <a:ext cx="3081171" cy="2539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97"/>
              </a:lnSpc>
            </a:pP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1.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Зелёная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часть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растительной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клетки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которая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делает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пищу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из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света</a:t>
            </a:r>
            <a:endParaRPr lang="en-US" sz="99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>
              <a:lnSpc>
                <a:spcPts val="1797"/>
              </a:lnSpc>
            </a:pP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5.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Ниточка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в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ядре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где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хранится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наследственная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информация</a:t>
            </a:r>
            <a:endParaRPr lang="en-US" sz="99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>
              <a:lnSpc>
                <a:spcPts val="1797"/>
              </a:lnSpc>
            </a:pP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8.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Маленькая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структура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создающая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белки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для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клетки</a:t>
            </a:r>
            <a:endParaRPr lang="en-US" sz="99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>
              <a:lnSpc>
                <a:spcPts val="1797"/>
              </a:lnSpc>
            </a:pP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9. 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Центр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управления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клеткой</a:t>
            </a:r>
            <a:endParaRPr lang="en-US" sz="99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>
              <a:lnSpc>
                <a:spcPts val="1797"/>
              </a:lnSpc>
            </a:pP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10.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Самая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маленькая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живая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часть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организма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способная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работать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самостоятельно</a:t>
            </a:r>
            <a:endParaRPr lang="en-US" sz="99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>
              <a:lnSpc>
                <a:spcPts val="1797"/>
              </a:lnSpc>
            </a:pP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11.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Полужидкая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среда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внутри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клетки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,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где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происходят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важные</a:t>
            </a:r>
            <a:r>
              <a:rPr lang="en-US" sz="998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998" dirty="0" err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процессы</a:t>
            </a:r>
            <a:endParaRPr lang="en-US" sz="998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640355" y="4303079"/>
            <a:ext cx="1901000" cy="256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32"/>
              </a:lnSpc>
            </a:pPr>
            <a:r>
              <a:rPr lang="en-US" sz="1451" b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По вертикали: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640356" y="4600024"/>
            <a:ext cx="3081171" cy="1846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97"/>
              </a:lnSpc>
            </a:pPr>
            <a:r>
              <a:rPr lang="en-US" sz="99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2. Cистема нитей, придающая клетке форму</a:t>
            </a:r>
          </a:p>
          <a:p>
            <a:pPr>
              <a:lnSpc>
                <a:spcPts val="1797"/>
              </a:lnSpc>
            </a:pPr>
            <a:r>
              <a:rPr lang="en-US" sz="99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3. Маленькая «деталь» внутри клетки, выполняющая работу</a:t>
            </a:r>
          </a:p>
          <a:p>
            <a:pPr>
              <a:lnSpc>
                <a:spcPts val="1797"/>
              </a:lnSpc>
            </a:pPr>
            <a:r>
              <a:rPr lang="en-US" sz="99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4. Часть клетки, которая дает ей энергию</a:t>
            </a:r>
          </a:p>
          <a:p>
            <a:pPr>
              <a:lnSpc>
                <a:spcPts val="1797"/>
              </a:lnSpc>
            </a:pPr>
            <a:r>
              <a:rPr lang="en-US" sz="99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6. Пузырёк в клетке, где хранятся вода и вещества</a:t>
            </a:r>
          </a:p>
          <a:p>
            <a:pPr>
              <a:lnSpc>
                <a:spcPts val="1797"/>
              </a:lnSpc>
            </a:pPr>
            <a:r>
              <a:rPr lang="en-US" sz="99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7. Пузырёк, который разрушает ненужные вещества</a:t>
            </a:r>
          </a:p>
          <a:p>
            <a:pPr>
              <a:lnSpc>
                <a:spcPts val="1797"/>
              </a:lnSpc>
            </a:pPr>
            <a:r>
              <a:rPr lang="en-US" sz="998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12. Тонкая плёнка, которая окружает клетку</a:t>
            </a:r>
          </a:p>
        </p:txBody>
      </p:sp>
    </p:spTree>
    <p:extLst>
      <p:ext uri="{BB962C8B-B14F-4D97-AF65-F5344CB8AC3E}">
        <p14:creationId xmlns:p14="http://schemas.microsoft.com/office/powerpoint/2010/main" val="2156551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6179648-7696-3B3F-7A51-921A04617D50}"/>
              </a:ext>
            </a:extLst>
          </p:cNvPr>
          <p:cNvSpPr/>
          <p:nvPr/>
        </p:nvSpPr>
        <p:spPr>
          <a:xfrm>
            <a:off x="740735" y="510363"/>
            <a:ext cx="10345479" cy="5781255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AdventureIndianaJones" panose="020005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Количество букв </a:t>
            </a:r>
            <a:r>
              <a:rPr lang="ru-RU" sz="6600" b="1" u="sng" dirty="0">
                <a:solidFill>
                  <a:schemeClr val="tx1"/>
                </a:solidFill>
                <a:latin typeface="AdventureIndianaJones" panose="02000500000000000000" pitchFamily="2" charset="0"/>
                <a:ea typeface="ADLaM Display" panose="02010000000000000000" pitchFamily="2" charset="0"/>
                <a:cs typeface="ADLaM Display" panose="02010000000000000000" pitchFamily="2" charset="0"/>
                <a:hlinkClick r:id="rId2" action="ppaction://hlinksldjump"/>
              </a:rPr>
              <a:t>«М»</a:t>
            </a:r>
            <a:r>
              <a:rPr lang="ru-RU" sz="6600" dirty="0">
                <a:solidFill>
                  <a:schemeClr val="bg2">
                    <a:lumMod val="25000"/>
                  </a:schemeClr>
                </a:solidFill>
                <a:latin typeface="AdventureIndianaJones" panose="020005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в разгаданном кроссворде - </a:t>
            </a:r>
            <a:r>
              <a:rPr lang="ru-RU" sz="66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является третьей цифрой кода от двери</a:t>
            </a:r>
          </a:p>
        </p:txBody>
      </p:sp>
    </p:spTree>
    <p:extLst>
      <p:ext uri="{BB962C8B-B14F-4D97-AF65-F5344CB8AC3E}">
        <p14:creationId xmlns:p14="http://schemas.microsoft.com/office/powerpoint/2010/main" val="2383487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Цифра 1 ПНГ на Прозрачном Фоне • Скачать PNG Цифра 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062" y="1009934"/>
            <a:ext cx="3643953" cy="500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8752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Шаблоны цифра 1 цветная 20 фото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Цифра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288" y="1009934"/>
            <a:ext cx="4784914" cy="4784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969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reen Christmas Number 3 Santa Claus Stock Illustration 2227869399 |  Shutterstock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2" b="10577"/>
          <a:stretch/>
        </p:blipFill>
        <p:spPr bwMode="auto">
          <a:xfrm>
            <a:off x="4444240" y="1751526"/>
            <a:ext cx="3141417" cy="38765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826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Российский Сервис Онлайн-Дневников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555" y="982649"/>
            <a:ext cx="3903260" cy="54645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995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Буква М в новогодней шапочке красная» — картинка создана в Шедевруме">
            <a:extLst>
              <a:ext uri="{FF2B5EF4-FFF2-40B4-BE49-F238E27FC236}">
                <a16:creationId xmlns:a16="http://schemas.microsoft.com/office/drawing/2014/main" id="{9EEA840B-55C8-449F-ADF1-388905313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14" y="1035142"/>
            <a:ext cx="2237258" cy="2237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8F0E81-87CA-459C-BD28-EFEB166D91C6}"/>
              </a:ext>
            </a:extLst>
          </p:cNvPr>
          <p:cNvSpPr txBox="1"/>
          <p:nvPr/>
        </p:nvSpPr>
        <p:spPr>
          <a:xfrm>
            <a:off x="2527633" y="1437442"/>
            <a:ext cx="133218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0" b="1" dirty="0">
                <a:solidFill>
                  <a:schemeClr val="bg1"/>
                </a:solidFill>
              </a:rPr>
              <a:t>,,</a:t>
            </a:r>
            <a:r>
              <a:rPr lang="ru-RU" sz="96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3082" name="Picture 10" descr="Ящик Light Wood 46 см в аренду">
            <a:extLst>
              <a:ext uri="{FF2B5EF4-FFF2-40B4-BE49-F238E27FC236}">
                <a16:creationId xmlns:a16="http://schemas.microsoft.com/office/drawing/2014/main" id="{7E73DB2F-8821-473C-8A2A-3E26E49F8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065" y="1035142"/>
            <a:ext cx="2308412" cy="2308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Куплю Оленьи РОГА в Находке">
            <a:extLst>
              <a:ext uri="{FF2B5EF4-FFF2-40B4-BE49-F238E27FC236}">
                <a16:creationId xmlns:a16="http://schemas.microsoft.com/office/drawing/2014/main" id="{07751379-08AB-4317-9C9B-4B72C847B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016" y="1024442"/>
            <a:ext cx="2464447" cy="22586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3944F8-5827-407D-A91D-CF1EC05C7E14}"/>
              </a:ext>
            </a:extLst>
          </p:cNvPr>
          <p:cNvSpPr txBox="1"/>
          <p:nvPr/>
        </p:nvSpPr>
        <p:spPr>
          <a:xfrm>
            <a:off x="8476165" y="-836903"/>
            <a:ext cx="1367701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000" b="1" dirty="0">
                <a:solidFill>
                  <a:schemeClr val="bg1"/>
                </a:solidFill>
              </a:rPr>
              <a:t>,,</a:t>
            </a:r>
            <a:endParaRPr lang="ru-RU" sz="15000" dirty="0"/>
          </a:p>
        </p:txBody>
      </p:sp>
      <p:pic>
        <p:nvPicPr>
          <p:cNvPr id="3088" name="Picture 16" descr="Скобы для степлера №10, оцинкованные, 1000 штук. Артикул 14-8433. Купить в  «ОПТИКОМ» Москва">
            <a:hlinkClick r:id="rId5" action="ppaction://hlinksldjump"/>
            <a:extLst>
              <a:ext uri="{FF2B5EF4-FFF2-40B4-BE49-F238E27FC236}">
                <a16:creationId xmlns:a16="http://schemas.microsoft.com/office/drawing/2014/main" id="{92698B4B-169B-4FC2-8817-78DFBBE2D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9196" y="939460"/>
            <a:ext cx="2152959" cy="21529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6462AE2-0764-45AC-ACB3-CAD06CE6F81E}"/>
              </a:ext>
            </a:extLst>
          </p:cNvPr>
          <p:cNvSpPr txBox="1"/>
          <p:nvPr/>
        </p:nvSpPr>
        <p:spPr>
          <a:xfrm>
            <a:off x="11556237" y="-836903"/>
            <a:ext cx="683907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000" b="1" dirty="0">
                <a:solidFill>
                  <a:schemeClr val="bg1"/>
                </a:solidFill>
              </a:rPr>
              <a:t>,</a:t>
            </a:r>
            <a:endParaRPr lang="ru-RU" sz="150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6D3CF9-AA4A-494D-A542-EC6F52786BA5}"/>
              </a:ext>
            </a:extLst>
          </p:cNvPr>
          <p:cNvSpPr txBox="1"/>
          <p:nvPr/>
        </p:nvSpPr>
        <p:spPr>
          <a:xfrm>
            <a:off x="9958176" y="2707698"/>
            <a:ext cx="1397179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4400" dirty="0"/>
              <a:t>Б = П</a:t>
            </a:r>
          </a:p>
        </p:txBody>
      </p:sp>
    </p:spTree>
    <p:extLst>
      <p:ext uri="{BB962C8B-B14F-4D97-AF65-F5344CB8AC3E}">
        <p14:creationId xmlns:p14="http://schemas.microsoft.com/office/powerpoint/2010/main" val="2109122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Микроскоп Микромед С-11">
            <a:hlinkClick r:id="rId2" action="ppaction://hlinksldjump"/>
            <a:extLst>
              <a:ext uri="{FF2B5EF4-FFF2-40B4-BE49-F238E27FC236}">
                <a16:creationId xmlns:a16="http://schemas.microsoft.com/office/drawing/2014/main" id="{136D00EC-59F9-488F-8E7F-285122E25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042" y="112058"/>
            <a:ext cx="6633883" cy="66338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2632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BD824304-3A92-4D52-85BA-0E92B7A2BF59}"/>
              </a:ext>
            </a:extLst>
          </p:cNvPr>
          <p:cNvSpPr/>
          <p:nvPr/>
        </p:nvSpPr>
        <p:spPr>
          <a:xfrm>
            <a:off x="430307" y="80682"/>
            <a:ext cx="10999694" cy="6409765"/>
          </a:xfrm>
          <a:prstGeom prst="roundRect">
            <a:avLst>
              <a:gd name="adj" fmla="val 21357"/>
            </a:avLst>
          </a:prstGeom>
          <a:solidFill>
            <a:srgbClr val="EFEBD9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Светлана рассмотрела мякоть плода томата под световым микроскопом, на котором было указано: </a:t>
            </a:r>
          </a:p>
          <a:p>
            <a:pPr algn="ctr"/>
            <a:r>
              <a:rPr lang="ru-RU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– общее увеличение микроскопа– 60</a:t>
            </a:r>
          </a:p>
          <a:p>
            <a:pPr algn="ctr"/>
            <a:r>
              <a:rPr lang="ru-RU" sz="4400" dirty="0">
                <a:solidFill>
                  <a:schemeClr val="tx1"/>
                </a:solidFill>
                <a:latin typeface="Monotype Corsiva" panose="03010101010201010101" pitchFamily="66" charset="0"/>
              </a:rPr>
              <a:t>– увеличение окуляра – 10. </a:t>
            </a:r>
          </a:p>
          <a:p>
            <a:pPr algn="ctr"/>
            <a:r>
              <a:rPr lang="ru-RU" sz="4400" b="1" u="sng" dirty="0">
                <a:solidFill>
                  <a:schemeClr val="tx1"/>
                </a:solidFill>
                <a:latin typeface="Monotype Corsiva" panose="03010101010201010101" pitchFamily="66" charset="0"/>
              </a:rPr>
              <a:t>Какое увеличение даёт </a:t>
            </a:r>
            <a:r>
              <a:rPr lang="ru-RU" sz="4400" b="1" u="sng" dirty="0">
                <a:solidFill>
                  <a:schemeClr val="tx1"/>
                </a:solidFill>
                <a:latin typeface="Monotype Corsiva" panose="03010101010201010101" pitchFamily="66" charset="0"/>
                <a:hlinkClick r:id="rId2" action="ppaction://hlinksldjump"/>
              </a:rPr>
              <a:t>ОБЪЕКТИВ</a:t>
            </a:r>
            <a:r>
              <a:rPr lang="ru-RU" sz="4400" b="1" u="sng" dirty="0">
                <a:solidFill>
                  <a:schemeClr val="tx1"/>
                </a:solidFill>
                <a:latin typeface="Monotype Corsiva" panose="03010101010201010101" pitchFamily="66" charset="0"/>
              </a:rPr>
              <a:t> у данного микроскопа?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8D6A5E-A341-4A38-AEFF-69DC925593AB}"/>
              </a:ext>
            </a:extLst>
          </p:cNvPr>
          <p:cNvSpPr txBox="1"/>
          <p:nvPr/>
        </p:nvSpPr>
        <p:spPr>
          <a:xfrm>
            <a:off x="2451848" y="5853952"/>
            <a:ext cx="69566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Montserrat" panose="00000500000000000000" pitchFamily="2" charset="-52"/>
              </a:rPr>
              <a:t>Ответ является пятой цифрой кода от двери</a:t>
            </a:r>
          </a:p>
        </p:txBody>
      </p:sp>
    </p:spTree>
    <p:extLst>
      <p:ext uri="{BB962C8B-B14F-4D97-AF65-F5344CB8AC3E}">
        <p14:creationId xmlns:p14="http://schemas.microsoft.com/office/powerpoint/2010/main" val="37051191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441</Words>
  <Application>Microsoft Office PowerPoint</Application>
  <PresentationFormat>Широкоэкранный</PresentationFormat>
  <Paragraphs>64</Paragraphs>
  <Slides>21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5" baseType="lpstr">
      <vt:lpstr>ADLaM Display</vt:lpstr>
      <vt:lpstr>AdventureIndianaJones</vt:lpstr>
      <vt:lpstr>Aptos</vt:lpstr>
      <vt:lpstr>Aptos Display</vt:lpstr>
      <vt:lpstr>Arial</vt:lpstr>
      <vt:lpstr>Arial Black</vt:lpstr>
      <vt:lpstr>Bahnschrift Light Condensed</vt:lpstr>
      <vt:lpstr>Calibri (MS)</vt:lpstr>
      <vt:lpstr>Calibri (MS) Bold</vt:lpstr>
      <vt:lpstr>Candara</vt:lpstr>
      <vt:lpstr>Monotype Corsiva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. Marina</dc:creator>
  <cp:lastModifiedBy>marina-k1986@list.ru</cp:lastModifiedBy>
  <cp:revision>15</cp:revision>
  <dcterms:created xsi:type="dcterms:W3CDTF">2025-12-11T17:05:02Z</dcterms:created>
  <dcterms:modified xsi:type="dcterms:W3CDTF">2025-12-22T16:25:14Z</dcterms:modified>
</cp:coreProperties>
</file>